
<file path=[Content_Types].xml><?xml version="1.0" encoding="utf-8"?>
<Types xmlns="http://schemas.openxmlformats.org/package/2006/content-types">
  <Default Extension="xml" ContentType="application/xml"/>
  <Default Extension="wmf" ContentType="image/x-wmf"/>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embeddings/oleObject1.bin" ContentType="application/vnd.openxmlformats-officedocument.oleObject"/>
  <Override PartName="/ppt/tags/tag6.xml" ContentType="application/vnd.openxmlformats-officedocument.presentationml.tags+xml"/>
  <Override PartName="/ppt/embeddings/oleObject2.bin" ContentType="application/vnd.openxmlformats-officedocument.oleObject"/>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315" r:id="rId35"/>
    <p:sldId id="288" r:id="rId36"/>
    <p:sldId id="289" r:id="rId37"/>
    <p:sldId id="290" r:id="rId38"/>
    <p:sldId id="291" r:id="rId39"/>
    <p:sldId id="292" r:id="rId40"/>
    <p:sldId id="293" r:id="rId41"/>
    <p:sldId id="311" r:id="rId42"/>
    <p:sldId id="295" r:id="rId43"/>
    <p:sldId id="312" r:id="rId44"/>
    <p:sldId id="296" r:id="rId45"/>
    <p:sldId id="298" r:id="rId46"/>
    <p:sldId id="313" r:id="rId47"/>
    <p:sldId id="300" r:id="rId48"/>
    <p:sldId id="302" r:id="rId49"/>
    <p:sldId id="314" r:id="rId50"/>
    <p:sldId id="316" r:id="rId51"/>
  </p:sldIdLst>
  <p:sldSz cx="9144000" cy="6858000" type="screen4x3"/>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4" d="100"/>
          <a:sy n="104" d="100"/>
        </p:scale>
        <p:origin x="-288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27" name="PlaceHolder 2"/>
          <p:cNvSpPr>
            <a:spLocks noGrp="1"/>
          </p:cNvSpPr>
          <p:nvPr>
            <p:ph type="body"/>
          </p:nvPr>
        </p:nvSpPr>
        <p:spPr>
          <a:xfrm>
            <a:off x="457200" y="1600200"/>
            <a:ext cx="8229240" cy="2158560"/>
          </a:xfrm>
          <a:prstGeom prst="rect">
            <a:avLst/>
          </a:prstGeom>
        </p:spPr>
        <p:txBody>
          <a:bodyPr lIns="0" tIns="0" rIns="0" bIns="0"/>
          <a:lstStyle/>
          <a:p>
            <a:endParaRPr/>
          </a:p>
        </p:txBody>
      </p:sp>
      <p:sp>
        <p:nvSpPr>
          <p:cNvPr id="28" name="PlaceHolder 3"/>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30"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31"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32" name="PlaceHolder 4"/>
          <p:cNvSpPr>
            <a:spLocks noGrp="1"/>
          </p:cNvSpPr>
          <p:nvPr>
            <p:ph type="body"/>
          </p:nvPr>
        </p:nvSpPr>
        <p:spPr>
          <a:xfrm>
            <a:off x="4674240" y="3964320"/>
            <a:ext cx="4015800" cy="2158560"/>
          </a:xfrm>
          <a:prstGeom prst="rect">
            <a:avLst/>
          </a:prstGeom>
        </p:spPr>
        <p:txBody>
          <a:bodyPr lIns="0" tIns="0" rIns="0" bIns="0"/>
          <a:lstStyle/>
          <a:p>
            <a:endParaRPr/>
          </a:p>
        </p:txBody>
      </p:sp>
      <p:sp>
        <p:nvSpPr>
          <p:cNvPr id="33" name="PlaceHolder 5"/>
          <p:cNvSpPr>
            <a:spLocks noGrp="1"/>
          </p:cNvSpPr>
          <p:nvPr>
            <p:ph type="body"/>
          </p:nvPr>
        </p:nvSpPr>
        <p:spPr>
          <a:xfrm>
            <a:off x="457200" y="3964320"/>
            <a:ext cx="4015800" cy="21585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35" name="PlaceHolder 2"/>
          <p:cNvSpPr>
            <a:spLocks noGrp="1"/>
          </p:cNvSpPr>
          <p:nvPr>
            <p:ph type="body"/>
          </p:nvPr>
        </p:nvSpPr>
        <p:spPr>
          <a:xfrm>
            <a:off x="457200" y="1600200"/>
            <a:ext cx="8229240" cy="4525560"/>
          </a:xfrm>
          <a:prstGeom prst="rect">
            <a:avLst/>
          </a:prstGeom>
        </p:spPr>
        <p:txBody>
          <a:bodyPr lIns="0" tIns="0" rIns="0" bIns="0"/>
          <a:lstStyle/>
          <a:p>
            <a:endParaRPr/>
          </a:p>
        </p:txBody>
      </p:sp>
      <p:sp>
        <p:nvSpPr>
          <p:cNvPr id="36" name="PlaceHolder 3"/>
          <p:cNvSpPr>
            <a:spLocks noGrp="1"/>
          </p:cNvSpPr>
          <p:nvPr>
            <p:ph type="body"/>
          </p:nvPr>
        </p:nvSpPr>
        <p:spPr>
          <a:xfrm>
            <a:off x="457200" y="1600200"/>
            <a:ext cx="8229240" cy="4525560"/>
          </a:xfrm>
          <a:prstGeom prst="rect">
            <a:avLst/>
          </a:prstGeom>
        </p:spPr>
        <p:txBody>
          <a:bodyPr lIns="0" tIns="0" rIns="0" bIns="0"/>
          <a:lstStyle/>
          <a:p>
            <a:endParaRPr/>
          </a:p>
        </p:txBody>
      </p:sp>
      <p:pic>
        <p:nvPicPr>
          <p:cNvPr id="37" name="Picture 36"/>
          <p:cNvPicPr/>
          <p:nvPr/>
        </p:nvPicPr>
        <p:blipFill>
          <a:blip r:embed="rId2"/>
          <a:stretch/>
        </p:blipFill>
        <p:spPr>
          <a:xfrm>
            <a:off x="1734480" y="1599840"/>
            <a:ext cx="5673960" cy="4525560"/>
          </a:xfrm>
          <a:prstGeom prst="rect">
            <a:avLst/>
          </a:prstGeom>
          <a:ln>
            <a:noFill/>
          </a:ln>
        </p:spPr>
      </p:pic>
      <p:pic>
        <p:nvPicPr>
          <p:cNvPr id="38" name="Picture 37"/>
          <p:cNvPicPr/>
          <p:nvPr/>
        </p:nvPicPr>
        <p:blipFill>
          <a:blip r:embed="rId2"/>
          <a:stretch/>
        </p:blipFill>
        <p:spPr>
          <a:xfrm>
            <a:off x="1734480" y="1599840"/>
            <a:ext cx="5673960" cy="45255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0009C4-ABC1-054E-9944-8BF44BF5ABCF}"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F046C-FF93-514B-9B66-3635A931C4B4}" type="slidenum">
              <a:rPr lang="en-US" smtClean="0"/>
              <a:t>‹#›</a:t>
            </a:fld>
            <a:endParaRPr lang="en-US"/>
          </a:p>
        </p:txBody>
      </p:sp>
    </p:spTree>
    <p:extLst>
      <p:ext uri="{BB962C8B-B14F-4D97-AF65-F5344CB8AC3E}">
        <p14:creationId xmlns:p14="http://schemas.microsoft.com/office/powerpoint/2010/main" val="1711029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nSpc>
                <a:spcPct val="100000"/>
              </a:lnSpc>
            </a:pPr>
            <a:fld id="{C1386FB0-CD98-4331-A984-008D2275833F}"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2173955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nSpc>
                <a:spcPct val="100000"/>
              </a:lnSpc>
            </a:pPr>
            <a:fld id="{C1386FB0-CD98-4331-A984-008D2275833F}"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3479183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nSpc>
                <a:spcPct val="100000"/>
              </a:lnSpc>
            </a:pPr>
            <a:fld id="{C1386FB0-CD98-4331-A984-008D2275833F}"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3107378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nSpc>
                <a:spcPct val="100000"/>
              </a:lnSpc>
            </a:pPr>
            <a:fld id="{C1386FB0-CD98-4331-A984-008D2275833F}"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628930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0009C4-ABC1-054E-9944-8BF44BF5ABCF}" type="datetimeFigureOut">
              <a:rPr lang="en-US" smtClean="0"/>
              <a:t>10/15/14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BF046C-FF93-514B-9B66-3635A931C4B4}" type="slidenum">
              <a:rPr lang="en-US" smtClean="0"/>
              <a:t>‹#›</a:t>
            </a:fld>
            <a:endParaRPr lang="en-US"/>
          </a:p>
        </p:txBody>
      </p:sp>
    </p:spTree>
    <p:extLst>
      <p:ext uri="{BB962C8B-B14F-4D97-AF65-F5344CB8AC3E}">
        <p14:creationId xmlns:p14="http://schemas.microsoft.com/office/powerpoint/2010/main" val="2974345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nSpc>
                <a:spcPct val="100000"/>
              </a:lnSpc>
            </a:pPr>
            <a:fld id="{C1386FB0-CD98-4331-A984-008D2275833F}"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356384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6"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nSpc>
                <a:spcPct val="100000"/>
              </a:lnSpc>
            </a:pPr>
            <a:fld id="{C1386FB0-CD98-4331-A984-008D2275833F}"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2720129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nSpc>
                <a:spcPct val="100000"/>
              </a:lnSpc>
            </a:pPr>
            <a:fld id="{C1386FB0-CD98-4331-A984-008D2275833F}"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10922912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nSpc>
                <a:spcPct val="100000"/>
              </a:lnSpc>
            </a:pPr>
            <a:fld id="{C1386FB0-CD98-4331-A984-008D2275833F}"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1338609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nSpc>
                <a:spcPct val="100000"/>
              </a:lnSpc>
            </a:pPr>
            <a:fld id="{C1386FB0-CD98-4331-A984-008D2275833F}"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126980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8" name="PlaceHolder 2"/>
          <p:cNvSpPr>
            <a:spLocks noGrp="1"/>
          </p:cNvSpPr>
          <p:nvPr>
            <p:ph type="body"/>
          </p:nvPr>
        </p:nvSpPr>
        <p:spPr>
          <a:xfrm>
            <a:off x="457200" y="1600200"/>
            <a:ext cx="8229240" cy="452556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0"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11" name="PlaceHolder 3"/>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5"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16" name="PlaceHolder 3"/>
          <p:cNvSpPr>
            <a:spLocks noGrp="1"/>
          </p:cNvSpPr>
          <p:nvPr>
            <p:ph type="body"/>
          </p:nvPr>
        </p:nvSpPr>
        <p:spPr>
          <a:xfrm>
            <a:off x="457200" y="3964320"/>
            <a:ext cx="4015800" cy="2158560"/>
          </a:xfrm>
          <a:prstGeom prst="rect">
            <a:avLst/>
          </a:prstGeom>
        </p:spPr>
        <p:txBody>
          <a:bodyPr lIns="0" tIns="0" rIns="0" bIns="0"/>
          <a:lstStyle/>
          <a:p>
            <a:endParaRPr/>
          </a:p>
        </p:txBody>
      </p:sp>
      <p:sp>
        <p:nvSpPr>
          <p:cNvPr id="17" name="PlaceHolder 4"/>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9"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20"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21" name="PlaceHolder 4"/>
          <p:cNvSpPr>
            <a:spLocks noGrp="1"/>
          </p:cNvSpPr>
          <p:nvPr>
            <p:ph type="body"/>
          </p:nvPr>
        </p:nvSpPr>
        <p:spPr>
          <a:xfrm>
            <a:off x="4674240" y="3964320"/>
            <a:ext cx="4015800" cy="21585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23"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24"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25" name="PlaceHolder 4"/>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strike="noStrike">
                <a:solidFill>
                  <a:srgbClr val="000000"/>
                </a:solidFill>
                <a:latin typeface="Calibri"/>
              </a:rPr>
              <a:t>Click to edit the title text formatClick to edit Master title style</a:t>
            </a:r>
            <a:endParaRPr/>
          </a:p>
        </p:txBody>
      </p:sp>
      <p:sp>
        <p:nvSpPr>
          <p:cNvPr id="6" name="PlaceHolder 2"/>
          <p:cNvSpPr>
            <a:spLocks noGrp="1"/>
          </p:cNvSpPr>
          <p:nvPr>
            <p:ph type="body"/>
          </p:nvPr>
        </p:nvSpPr>
        <p:spPr>
          <a:xfrm>
            <a:off x="457200" y="1600200"/>
            <a:ext cx="8229240" cy="4525560"/>
          </a:xfrm>
          <a:prstGeom prst="rect">
            <a:avLst/>
          </a:prstGeom>
        </p:spPr>
        <p:txBody>
          <a:bodyPr/>
          <a:lstStyle/>
          <a:p>
            <a:pPr>
              <a:buSzPct val="45000"/>
              <a:buFont typeface="StarSymbol"/>
              <a:buChar char=""/>
            </a:pPr>
            <a:r>
              <a:rPr lang="en-US" sz="3200" strike="noStrike">
                <a:solidFill>
                  <a:srgbClr val="000000"/>
                </a:solidFill>
                <a:latin typeface="Calibri"/>
              </a:rPr>
              <a:t>Click to edit the outline text format</a:t>
            </a:r>
            <a:endParaRPr/>
          </a:p>
          <a:p>
            <a:pPr lvl="1">
              <a:buSzPct val="75000"/>
              <a:buFont typeface="StarSymbol"/>
              <a:buChar char=""/>
            </a:pPr>
            <a:r>
              <a:rPr lang="en-US" sz="3200" strike="noStrike">
                <a:solidFill>
                  <a:srgbClr val="000000"/>
                </a:solidFill>
                <a:latin typeface="Calibri"/>
              </a:rPr>
              <a:t>Second Outline Level</a:t>
            </a:r>
            <a:endParaRPr/>
          </a:p>
          <a:p>
            <a:pPr lvl="2">
              <a:buSzPct val="45000"/>
              <a:buFont typeface="StarSymbol"/>
              <a:buChar char=""/>
            </a:pPr>
            <a:r>
              <a:rPr lang="en-US" sz="3200" strike="noStrike">
                <a:solidFill>
                  <a:srgbClr val="000000"/>
                </a:solidFill>
                <a:latin typeface="Calibri"/>
              </a:rPr>
              <a:t>Third Outline Level</a:t>
            </a:r>
            <a:endParaRPr/>
          </a:p>
          <a:p>
            <a:pPr lvl="3">
              <a:buSzPct val="75000"/>
              <a:buFont typeface="StarSymbol"/>
              <a:buChar char=""/>
            </a:pPr>
            <a:r>
              <a:rPr lang="en-US" sz="3200" strike="noStrike">
                <a:solidFill>
                  <a:srgbClr val="000000"/>
                </a:solidFill>
                <a:latin typeface="Calibri"/>
              </a:rPr>
              <a:t>Fourth Outline Level</a:t>
            </a:r>
            <a:endParaRPr/>
          </a:p>
          <a:p>
            <a:pPr lvl="4">
              <a:buSzPct val="45000"/>
              <a:buFont typeface="StarSymbol"/>
              <a:buChar char=""/>
            </a:pPr>
            <a:r>
              <a:rPr lang="en-US" sz="3200" strike="noStrike">
                <a:solidFill>
                  <a:srgbClr val="000000"/>
                </a:solidFill>
                <a:latin typeface="Calibri"/>
              </a:rPr>
              <a:t>Fifth Outline Level</a:t>
            </a:r>
            <a:endParaRPr/>
          </a:p>
          <a:p>
            <a:pPr lvl="5">
              <a:buSzPct val="45000"/>
              <a:buFont typeface="StarSymbol"/>
              <a:buChar char=""/>
            </a:pPr>
            <a:r>
              <a:rPr lang="en-US" sz="3200" strike="noStrike">
                <a:solidFill>
                  <a:srgbClr val="000000"/>
                </a:solidFill>
                <a:latin typeface="Calibri"/>
              </a:rPr>
              <a:t>Sixth Outline Level</a:t>
            </a:r>
            <a:endParaRPr/>
          </a:p>
          <a:p>
            <a:pPr>
              <a:lnSpc>
                <a:spcPct val="100000"/>
              </a:lnSpc>
              <a:buFont typeface="Arial"/>
              <a:buChar char="•"/>
            </a:pPr>
            <a:r>
              <a:rPr lang="en-US" sz="3200" strike="noStrike">
                <a:solidFill>
                  <a:srgbClr val="000000"/>
                </a:solidFill>
                <a:latin typeface="Calibri"/>
              </a:rPr>
              <a:t>Seventh Outline LevelClick to edit Master text styles</a:t>
            </a:r>
            <a:endParaRPr/>
          </a:p>
          <a:p>
            <a:pPr lvl="1">
              <a:lnSpc>
                <a:spcPct val="100000"/>
              </a:lnSpc>
              <a:buFont typeface="Arial"/>
              <a:buChar char="–"/>
            </a:pPr>
            <a:r>
              <a:rPr lang="en-US" sz="2800" strike="noStrike">
                <a:solidFill>
                  <a:srgbClr val="000000"/>
                </a:solidFill>
                <a:latin typeface="Calibri"/>
              </a:rPr>
              <a:t>Second level</a:t>
            </a:r>
            <a:endParaRPr/>
          </a:p>
          <a:p>
            <a:pPr lvl="2">
              <a:lnSpc>
                <a:spcPct val="100000"/>
              </a:lnSpc>
              <a:buFont typeface="Arial"/>
              <a:buChar char="•"/>
            </a:pPr>
            <a:r>
              <a:rPr lang="en-US" sz="2400" strike="noStrike">
                <a:solidFill>
                  <a:srgbClr val="000000"/>
                </a:solidFill>
                <a:latin typeface="Calibri"/>
              </a:rPr>
              <a:t>Third level</a:t>
            </a:r>
            <a:endParaRPr/>
          </a:p>
          <a:p>
            <a:pPr lvl="3">
              <a:lnSpc>
                <a:spcPct val="100000"/>
              </a:lnSpc>
              <a:buFont typeface="Arial"/>
              <a:buChar char="–"/>
            </a:pPr>
            <a:r>
              <a:rPr lang="en-US" sz="2000" strike="noStrike">
                <a:solidFill>
                  <a:srgbClr val="000000"/>
                </a:solidFill>
                <a:latin typeface="Calibri"/>
              </a:rPr>
              <a:t>Fourth level</a:t>
            </a:r>
            <a:endParaRPr/>
          </a:p>
          <a:p>
            <a:pPr lvl="4">
              <a:lnSpc>
                <a:spcPct val="100000"/>
              </a:lnSpc>
              <a:buFont typeface="Arial"/>
              <a:buChar char="»"/>
            </a:pPr>
            <a:r>
              <a:rPr lang="en-US" sz="2000" strike="noStrike">
                <a:solidFill>
                  <a:srgbClr val="000000"/>
                </a:solidFill>
                <a:latin typeface="Calibri"/>
              </a:rPr>
              <a:t>Fifth level</a:t>
            </a:r>
            <a:endParaRPr/>
          </a:p>
        </p:txBody>
      </p:sp>
      <p:sp>
        <p:nvSpPr>
          <p:cNvPr id="2" name="PlaceHolder 3"/>
          <p:cNvSpPr>
            <a:spLocks noGrp="1"/>
          </p:cNvSpPr>
          <p:nvPr>
            <p:ph type="dt"/>
          </p:nvPr>
        </p:nvSpPr>
        <p:spPr>
          <a:xfrm>
            <a:off x="457200" y="6356520"/>
            <a:ext cx="2133360" cy="364680"/>
          </a:xfrm>
          <a:prstGeom prst="rect">
            <a:avLst/>
          </a:prstGeom>
        </p:spPr>
        <p:txBody>
          <a:bodyPr anchor="ctr"/>
          <a:lstStyle/>
          <a:p>
            <a:pPr>
              <a:lnSpc>
                <a:spcPct val="100000"/>
              </a:lnSpc>
            </a:pPr>
            <a:r>
              <a:rPr lang="en-US" sz="1200" strike="noStrike">
                <a:solidFill>
                  <a:srgbClr val="8B8B8B"/>
                </a:solidFill>
                <a:latin typeface="Calibri"/>
              </a:rPr>
              <a:t>9/21/14</a:t>
            </a:r>
            <a:endParaRPr/>
          </a:p>
        </p:txBody>
      </p:sp>
      <p:sp>
        <p:nvSpPr>
          <p:cNvPr id="3" name="PlaceHolder 4"/>
          <p:cNvSpPr>
            <a:spLocks noGrp="1"/>
          </p:cNvSpPr>
          <p:nvPr>
            <p:ph type="ftr"/>
          </p:nvPr>
        </p:nvSpPr>
        <p:spPr>
          <a:xfrm>
            <a:off x="3124080" y="6356520"/>
            <a:ext cx="2895120" cy="364680"/>
          </a:xfrm>
          <a:prstGeom prst="rect">
            <a:avLst/>
          </a:prstGeom>
        </p:spPr>
        <p:txBody>
          <a:bodyPr anchor="ctr"/>
          <a:lstStyle/>
          <a:p>
            <a:endParaRPr/>
          </a:p>
        </p:txBody>
      </p:sp>
      <p:sp>
        <p:nvSpPr>
          <p:cNvPr id="4" name="PlaceHolder 5"/>
          <p:cNvSpPr>
            <a:spLocks noGrp="1"/>
          </p:cNvSpPr>
          <p:nvPr>
            <p:ph type="sldNum"/>
          </p:nvPr>
        </p:nvSpPr>
        <p:spPr>
          <a:xfrm>
            <a:off x="6553080" y="6356520"/>
            <a:ext cx="2133360" cy="364680"/>
          </a:xfrm>
          <a:prstGeom prst="rect">
            <a:avLst/>
          </a:prstGeom>
        </p:spPr>
        <p:txBody>
          <a:bodyPr anchor="ctr"/>
          <a:lstStyle/>
          <a:p>
            <a:pPr algn="r">
              <a:lnSpc>
                <a:spcPct val="100000"/>
              </a:lnSpc>
            </a:pPr>
            <a:fld id="{A2115A14-4277-4B2E-BBA1-42ED1BE5A98D}" type="slidenum">
              <a:rPr lang="en-US" sz="1200" strike="noStrike">
                <a:solidFill>
                  <a:srgbClr val="8B8B8B"/>
                </a:solidFill>
                <a:latin typeface="Calibri"/>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nSpc>
                <a:spcPct val="100000"/>
              </a:lnSpc>
            </a:pPr>
            <a:r>
              <a:rPr lang="en-US" sz="1200" strike="noStrike" smtClean="0">
                <a:solidFill>
                  <a:srgbClr val="8B8B8B"/>
                </a:solidFill>
                <a:latin typeface="Calibri"/>
              </a:rPr>
              <a:t>9/21/14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lnSpc>
                <a:spcPct val="100000"/>
              </a:lnSpc>
            </a:pPr>
            <a:fld id="{A2115A14-4277-4B2E-BBA1-42ED1BE5A98D}" type="slidenum">
              <a:rPr lang="en-US" sz="1200" strike="noStrike" smtClean="0">
                <a:solidFill>
                  <a:srgbClr val="8B8B8B"/>
                </a:solidFill>
                <a:latin typeface="Calibri"/>
              </a:rPr>
              <a:t>‹#›</a:t>
            </a:fld>
            <a:endParaRPr lang="en-US"/>
          </a:p>
        </p:txBody>
      </p:sp>
    </p:spTree>
    <p:extLst>
      <p:ext uri="{BB962C8B-B14F-4D97-AF65-F5344CB8AC3E}">
        <p14:creationId xmlns:p14="http://schemas.microsoft.com/office/powerpoint/2010/main" val="159712538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wmf"/><Relationship Id="rId3" Type="http://schemas.openxmlformats.org/officeDocument/2006/relationships/image" Target="../media/image11.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wmf"/><Relationship Id="rId3" Type="http://schemas.openxmlformats.org/officeDocument/2006/relationships/image" Target="../media/image18.wmf"/></Relationships>
</file>

<file path=ppt/slides/_rels/slide15.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png"/><Relationship Id="rId5" Type="http://schemas.openxmlformats.org/officeDocument/2006/relationships/image" Target="../media/image22.wmf"/><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wmf"/><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wmf"/><Relationship Id="rId4" Type="http://schemas.openxmlformats.org/officeDocument/2006/relationships/image" Target="../media/image46.wmf"/><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4.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wmf"/><Relationship Id="rId4" Type="http://schemas.openxmlformats.org/officeDocument/2006/relationships/image" Target="../media/image52.wmf"/><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wmf"/><Relationship Id="rId3" Type="http://schemas.openxmlformats.org/officeDocument/2006/relationships/image" Target="../media/image54.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wmf"/><Relationship Id="rId3" Type="http://schemas.openxmlformats.org/officeDocument/2006/relationships/image" Target="../media/image4.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4.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tags" Target="../tags/tag4.xml"/><Relationship Id="rId2" Type="http://schemas.openxmlformats.org/officeDocument/2006/relationships/tags" Target="../tags/tag5.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tags" Target="../tags/tag6.xml"/><Relationship Id="rId2"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7.emf"/><Relationship Id="rId1" Type="http://schemas.openxmlformats.org/officeDocument/2006/relationships/vmlDrawing" Target="../drawings/vmlDrawing2.vml"/><Relationship Id="rId2"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14.xml"/><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14.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wmf"/></Relationships>
</file>

<file path=ppt/slides/_rels/slide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Vector Norms</a:t>
            </a:r>
            <a:endParaRPr/>
          </a:p>
        </p:txBody>
      </p:sp>
      <p:sp>
        <p:nvSpPr>
          <p:cNvPr id="81"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Vector </a:t>
            </a:r>
            <a:r>
              <a:rPr lang="en-US" sz="3200" strike="noStrike" dirty="0">
                <a:solidFill>
                  <a:srgbClr val="000000"/>
                </a:solidFill>
                <a:latin typeface="Calibri"/>
              </a:rPr>
              <a:t>norms are important in their own right and will lead to the development of matrix norms. Matrix norms are critical in determining bounds on errors that can occur during matrix computation.</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2-Norm - Important Inequalities</a:t>
            </a:r>
            <a:endParaRPr/>
          </a:p>
        </p:txBody>
      </p:sp>
      <p:sp>
        <p:nvSpPr>
          <p:cNvPr id="106"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Cauchy</a:t>
            </a:r>
            <a:r>
              <a:rPr lang="en-US" sz="3200" strike="noStrike" dirty="0">
                <a:solidFill>
                  <a:srgbClr val="000000"/>
                </a:solidFill>
                <a:latin typeface="Calibri"/>
              </a:rPr>
              <a:t>-Schwarz inequality</a:t>
            </a:r>
            <a:endParaRPr dirty="0"/>
          </a:p>
          <a:p>
            <a:pPr>
              <a:lnSpc>
                <a:spcPct val="100000"/>
              </a:lnSpc>
            </a:pPr>
            <a:endParaRPr dirty="0"/>
          </a:p>
          <a:p>
            <a:pPr>
              <a:lnSpc>
                <a:spcPct val="100000"/>
              </a:lnSpc>
            </a:pPr>
            <a:endParaRPr dirty="0"/>
          </a:p>
          <a:p>
            <a:pPr>
              <a:lnSpc>
                <a:spcPct val="100000"/>
              </a:lnSpc>
            </a:pPr>
            <a:endParaRPr dirty="0"/>
          </a:p>
          <a:p>
            <a:pPr>
              <a:lnSpc>
                <a:spcPct val="100000"/>
              </a:lnSpc>
              <a:buFont typeface="Arial"/>
              <a:buChar char="•"/>
            </a:pPr>
            <a:r>
              <a:rPr lang="en-US" sz="3200" strike="noStrike" dirty="0" smtClean="0">
                <a:solidFill>
                  <a:srgbClr val="000000"/>
                </a:solidFill>
                <a:latin typeface="Calibri"/>
              </a:rPr>
              <a:t> Triangle </a:t>
            </a:r>
            <a:r>
              <a:rPr lang="en-US" sz="3200" strike="noStrike" dirty="0">
                <a:solidFill>
                  <a:srgbClr val="000000"/>
                </a:solidFill>
                <a:latin typeface="Calibri"/>
              </a:rPr>
              <a:t>inequality</a:t>
            </a:r>
            <a:endParaRPr dirty="0"/>
          </a:p>
        </p:txBody>
      </p:sp>
      <p:pic>
        <p:nvPicPr>
          <p:cNvPr id="107" name="Picture 106"/>
          <p:cNvPicPr/>
          <p:nvPr/>
        </p:nvPicPr>
        <p:blipFill>
          <a:blip r:embed="rId2"/>
          <a:stretch/>
        </p:blipFill>
        <p:spPr>
          <a:xfrm>
            <a:off x="2832120" y="2216160"/>
            <a:ext cx="2832120" cy="698400"/>
          </a:xfrm>
          <a:prstGeom prst="rect">
            <a:avLst/>
          </a:prstGeom>
          <a:ln>
            <a:noFill/>
          </a:ln>
        </p:spPr>
      </p:pic>
      <p:pic>
        <p:nvPicPr>
          <p:cNvPr id="108" name="Picture 107"/>
          <p:cNvPicPr/>
          <p:nvPr/>
        </p:nvPicPr>
        <p:blipFill>
          <a:blip r:embed="rId3"/>
          <a:stretch/>
        </p:blipFill>
        <p:spPr>
          <a:xfrm>
            <a:off x="2832120" y="3980415"/>
            <a:ext cx="3238560" cy="6350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Pythagorean Theorem</a:t>
            </a:r>
            <a:endParaRPr/>
          </a:p>
        </p:txBody>
      </p:sp>
      <p:sp>
        <p:nvSpPr>
          <p:cNvPr id="110"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If </a:t>
            </a:r>
            <a:r>
              <a:rPr lang="en-US" sz="3200" i="1" strike="noStrike" dirty="0">
                <a:solidFill>
                  <a:srgbClr val="000000"/>
                </a:solidFill>
                <a:latin typeface="Calibri"/>
              </a:rPr>
              <a:t>x</a:t>
            </a:r>
            <a:r>
              <a:rPr lang="en-US" sz="3200" strike="noStrike" dirty="0">
                <a:solidFill>
                  <a:srgbClr val="000000"/>
                </a:solidFill>
                <a:latin typeface="Calibri"/>
              </a:rPr>
              <a:t> and </a:t>
            </a:r>
            <a:r>
              <a:rPr lang="en-US" sz="3200" i="1" strike="noStrike" dirty="0">
                <a:solidFill>
                  <a:srgbClr val="000000"/>
                </a:solidFill>
                <a:latin typeface="Calibri"/>
              </a:rPr>
              <a:t>y</a:t>
            </a:r>
            <a:r>
              <a:rPr lang="en-US" sz="3200" strike="noStrike" dirty="0">
                <a:solidFill>
                  <a:srgbClr val="000000"/>
                </a:solidFill>
                <a:latin typeface="Calibri"/>
              </a:rPr>
              <a:t> are orthogonal,</a:t>
            </a:r>
            <a:endParaRPr dirty="0"/>
          </a:p>
          <a:p>
            <a:pPr>
              <a:lnSpc>
                <a:spcPct val="100000"/>
              </a:lnSpc>
            </a:pPr>
            <a:endParaRPr dirty="0"/>
          </a:p>
          <a:p>
            <a:pPr>
              <a:lnSpc>
                <a:spcPct val="100000"/>
              </a:lnSpc>
            </a:pPr>
            <a:endParaRPr dirty="0"/>
          </a:p>
          <a:p>
            <a:pPr>
              <a:lnSpc>
                <a:spcPct val="100000"/>
              </a:lnSpc>
            </a:pPr>
            <a:r>
              <a:rPr lang="en-US" sz="3200" strike="noStrike" dirty="0">
                <a:solidFill>
                  <a:srgbClr val="000000"/>
                </a:solidFill>
                <a:latin typeface="Calibri"/>
              </a:rPr>
              <a:t> </a:t>
            </a:r>
            <a:endParaRPr dirty="0"/>
          </a:p>
        </p:txBody>
      </p:sp>
      <p:pic>
        <p:nvPicPr>
          <p:cNvPr id="111" name="Picture 3"/>
          <p:cNvPicPr/>
          <p:nvPr/>
        </p:nvPicPr>
        <p:blipFill>
          <a:blip r:embed="rId2"/>
          <a:stretch/>
        </p:blipFill>
        <p:spPr>
          <a:xfrm>
            <a:off x="1905480" y="2670840"/>
            <a:ext cx="4767480" cy="5842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Orthogonality and a Basis</a:t>
            </a:r>
            <a:endParaRPr/>
          </a:p>
        </p:txBody>
      </p:sp>
      <p:pic>
        <p:nvPicPr>
          <p:cNvPr id="113" name="Picture 3"/>
          <p:cNvPicPr/>
          <p:nvPr/>
        </p:nvPicPr>
        <p:blipFill>
          <a:blip r:embed="rId2"/>
          <a:stretch/>
        </p:blipFill>
        <p:spPr>
          <a:xfrm>
            <a:off x="338040" y="1844640"/>
            <a:ext cx="8348400" cy="5320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457200" y="-17892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2-Norm Orthogonal Invariance</a:t>
            </a:r>
            <a:endParaRPr/>
          </a:p>
        </p:txBody>
      </p:sp>
      <p:sp>
        <p:nvSpPr>
          <p:cNvPr id="115" name="TextShape 2"/>
          <p:cNvSpPr txBox="1"/>
          <p:nvPr/>
        </p:nvSpPr>
        <p:spPr>
          <a:xfrm>
            <a:off x="457200" y="88452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Result </a:t>
            </a:r>
            <a:r>
              <a:rPr lang="en-US" sz="3200" strike="noStrike" dirty="0">
                <a:solidFill>
                  <a:srgbClr val="000000"/>
                </a:solidFill>
                <a:latin typeface="Calibri"/>
              </a:rPr>
              <a:t>very important in computer graphics.</a:t>
            </a:r>
            <a:endParaRPr dirty="0"/>
          </a:p>
        </p:txBody>
      </p:sp>
      <p:pic>
        <p:nvPicPr>
          <p:cNvPr id="116" name="Picture 3"/>
          <p:cNvPicPr/>
          <p:nvPr/>
        </p:nvPicPr>
        <p:blipFill>
          <a:blip r:embed="rId2"/>
          <a:stretch/>
        </p:blipFill>
        <p:spPr>
          <a:xfrm>
            <a:off x="215280" y="1661760"/>
            <a:ext cx="8742240" cy="1651680"/>
          </a:xfrm>
          <a:prstGeom prst="rect">
            <a:avLst/>
          </a:prstGeom>
          <a:ln>
            <a:noFill/>
          </a:ln>
        </p:spPr>
      </p:pic>
      <p:pic>
        <p:nvPicPr>
          <p:cNvPr id="117" name="Picture 4"/>
          <p:cNvPicPr/>
          <p:nvPr/>
        </p:nvPicPr>
        <p:blipFill>
          <a:blip r:embed="rId3"/>
          <a:stretch/>
        </p:blipFill>
        <p:spPr>
          <a:xfrm>
            <a:off x="1157400" y="4419720"/>
            <a:ext cx="885600" cy="275760"/>
          </a:xfrm>
          <a:prstGeom prst="rect">
            <a:avLst/>
          </a:prstGeom>
          <a:ln>
            <a:noFill/>
          </a:ln>
        </p:spPr>
      </p:pic>
      <p:sp>
        <p:nvSpPr>
          <p:cNvPr id="118" name="CustomShape 3"/>
          <p:cNvSpPr/>
          <p:nvPr/>
        </p:nvSpPr>
        <p:spPr>
          <a:xfrm>
            <a:off x="1757880" y="4019400"/>
            <a:ext cx="239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a:t>
            </a:r>
            <a:endParaRPr/>
          </a:p>
        </p:txBody>
      </p:sp>
      <p:pic>
        <p:nvPicPr>
          <p:cNvPr id="119" name="Picture 5"/>
          <p:cNvPicPr/>
          <p:nvPr/>
        </p:nvPicPr>
        <p:blipFill>
          <a:blip r:embed="rId4"/>
          <a:stretch/>
        </p:blipFill>
        <p:spPr>
          <a:xfrm>
            <a:off x="2707560" y="3505320"/>
            <a:ext cx="3682080" cy="31561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457200" y="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Change of Coordinates</a:t>
            </a:r>
            <a:endParaRPr/>
          </a:p>
        </p:txBody>
      </p:sp>
      <p:sp>
        <p:nvSpPr>
          <p:cNvPr id="121" name="TextShape 2"/>
          <p:cNvSpPr txBox="1"/>
          <p:nvPr/>
        </p:nvSpPr>
        <p:spPr>
          <a:xfrm>
            <a:off x="457200" y="923760"/>
            <a:ext cx="8229240" cy="581940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Let </a:t>
            </a:r>
            <a:r>
              <a:rPr lang="en-US" sz="3200" i="1" strike="noStrike" dirty="0">
                <a:solidFill>
                  <a:srgbClr val="000000"/>
                </a:solidFill>
                <a:latin typeface="Calibri"/>
              </a:rPr>
              <a:t>u</a:t>
            </a:r>
            <a:r>
              <a:rPr lang="en-US" sz="3200" i="1" strike="noStrike" baseline="-25000" dirty="0">
                <a:solidFill>
                  <a:srgbClr val="000000"/>
                </a:solidFill>
                <a:latin typeface="Calibri"/>
              </a:rPr>
              <a:t>1</a:t>
            </a:r>
            <a:r>
              <a:rPr lang="en-US" sz="3200" strike="noStrike" dirty="0">
                <a:solidFill>
                  <a:srgbClr val="000000"/>
                </a:solidFill>
                <a:latin typeface="Calibri"/>
              </a:rPr>
              <a:t>, </a:t>
            </a:r>
            <a:r>
              <a:rPr lang="en-US" sz="3200" i="1" strike="noStrike" dirty="0">
                <a:solidFill>
                  <a:srgbClr val="000000"/>
                </a:solidFill>
                <a:latin typeface="Calibri"/>
              </a:rPr>
              <a:t>u</a:t>
            </a:r>
            <a:r>
              <a:rPr lang="en-US" sz="3200" i="1" strike="noStrike" baseline="-25000" dirty="0">
                <a:solidFill>
                  <a:srgbClr val="000000"/>
                </a:solidFill>
                <a:latin typeface="Calibri"/>
              </a:rPr>
              <a:t>2</a:t>
            </a:r>
            <a:r>
              <a:rPr lang="en-US" sz="3200" strike="noStrike" dirty="0">
                <a:solidFill>
                  <a:srgbClr val="000000"/>
                </a:solidFill>
                <a:latin typeface="Calibri"/>
              </a:rPr>
              <a:t>, …, </a:t>
            </a:r>
            <a:r>
              <a:rPr lang="en-US" sz="3200" i="1" strike="noStrike" dirty="0">
                <a:solidFill>
                  <a:srgbClr val="000000"/>
                </a:solidFill>
                <a:latin typeface="Calibri"/>
              </a:rPr>
              <a:t>u</a:t>
            </a:r>
            <a:r>
              <a:rPr lang="en-US" sz="3200" i="1" strike="noStrike" baseline="-25000" dirty="0">
                <a:solidFill>
                  <a:srgbClr val="000000"/>
                </a:solidFill>
                <a:latin typeface="Calibri"/>
              </a:rPr>
              <a:t>n</a:t>
            </a:r>
            <a:r>
              <a:rPr lang="en-US" sz="3200" strike="noStrike" dirty="0">
                <a:solidFill>
                  <a:srgbClr val="000000"/>
                </a:solidFill>
                <a:latin typeface="Calibri"/>
              </a:rPr>
              <a:t> be an orthonormal basis for </a:t>
            </a:r>
            <a:r>
              <a:rPr lang="en-US" sz="3200" i="1" strike="noStrike" dirty="0" err="1">
                <a:solidFill>
                  <a:srgbClr val="000000"/>
                </a:solidFill>
                <a:latin typeface="Calibri"/>
              </a:rPr>
              <a:t>R</a:t>
            </a:r>
            <a:r>
              <a:rPr lang="en-US" sz="3200" i="1" strike="noStrike" baseline="30000" dirty="0" err="1">
                <a:solidFill>
                  <a:srgbClr val="000000"/>
                </a:solidFill>
                <a:latin typeface="Calibri"/>
              </a:rPr>
              <a:t>n</a:t>
            </a:r>
            <a:r>
              <a:rPr lang="en-US" sz="3200" strike="noStrike" dirty="0">
                <a:solidFill>
                  <a:srgbClr val="000000"/>
                </a:solidFill>
                <a:latin typeface="Calibri"/>
              </a:rPr>
              <a:t>. Form the orthogonal matrix </a:t>
            </a:r>
            <a:r>
              <a:rPr lang="en-US" sz="3200" i="1" strike="noStrike" dirty="0">
                <a:solidFill>
                  <a:srgbClr val="000000"/>
                </a:solidFill>
                <a:latin typeface="Calibri"/>
              </a:rPr>
              <a:t>U</a:t>
            </a:r>
            <a:r>
              <a:rPr lang="en-US" sz="3200" strike="noStrike" dirty="0">
                <a:solidFill>
                  <a:srgbClr val="000000"/>
                </a:solidFill>
                <a:latin typeface="Calibri"/>
              </a:rPr>
              <a:t> whose columns are </a:t>
            </a:r>
            <a:r>
              <a:rPr lang="en-US" sz="3200" i="1" strike="noStrike" dirty="0" err="1">
                <a:solidFill>
                  <a:srgbClr val="000000"/>
                </a:solidFill>
                <a:latin typeface="Calibri"/>
              </a:rPr>
              <a:t>u</a:t>
            </a:r>
            <a:r>
              <a:rPr lang="en-US" sz="3200" i="1" strike="noStrike" baseline="-25000" dirty="0" err="1">
                <a:solidFill>
                  <a:srgbClr val="000000"/>
                </a:solidFill>
                <a:latin typeface="Calibri"/>
              </a:rPr>
              <a:t>i</a:t>
            </a:r>
            <a:r>
              <a:rPr lang="en-US" sz="3200" strike="noStrike" dirty="0">
                <a:solidFill>
                  <a:srgbClr val="000000"/>
                </a:solidFill>
                <a:latin typeface="Calibri"/>
              </a:rPr>
              <a:t>, 1 ≤ </a:t>
            </a:r>
            <a:r>
              <a:rPr lang="en-US" sz="3200" strike="noStrike" dirty="0" err="1">
                <a:solidFill>
                  <a:srgbClr val="000000"/>
                </a:solidFill>
                <a:latin typeface="Calibri"/>
              </a:rPr>
              <a:t>i</a:t>
            </a:r>
            <a:r>
              <a:rPr lang="en-US" sz="3200" strike="noStrike" dirty="0">
                <a:solidFill>
                  <a:srgbClr val="000000"/>
                </a:solidFill>
                <a:latin typeface="Calibri"/>
              </a:rPr>
              <a:t> ≤ n, and let </a:t>
            </a:r>
            <a:r>
              <a:rPr lang="en-US" sz="3200" i="1" strike="noStrike" dirty="0">
                <a:solidFill>
                  <a:srgbClr val="000000"/>
                </a:solidFill>
                <a:latin typeface="Calibri"/>
              </a:rPr>
              <a:t>x</a:t>
            </a:r>
            <a:r>
              <a:rPr lang="en-US" sz="3200" strike="noStrike" dirty="0">
                <a:solidFill>
                  <a:srgbClr val="000000"/>
                </a:solidFill>
                <a:latin typeface="Calibri"/>
              </a:rPr>
              <a:t> be a vector
</a:t>
            </a:r>
            <a:r>
              <a:rPr lang="en-US" sz="3200" strike="noStrike" dirty="0" smtClean="0">
                <a:solidFill>
                  <a:srgbClr val="000000"/>
                </a:solidFill>
                <a:latin typeface="Calibri"/>
              </a:rPr>
              <a:t> The </a:t>
            </a:r>
            <a:r>
              <a:rPr lang="en-US" sz="3200" strike="noStrike" dirty="0">
                <a:solidFill>
                  <a:srgbClr val="000000"/>
                </a:solidFill>
                <a:latin typeface="Calibri"/>
              </a:rPr>
              <a:t>vector                                   </a:t>
            </a:r>
            <a:r>
              <a:rPr lang="en-US" sz="3200" dirty="0">
                <a:solidFill>
                  <a:srgbClr val="000000"/>
                </a:solidFill>
                <a:latin typeface="Calibri"/>
              </a:rPr>
              <a:t/>
            </a:r>
            <a:br>
              <a:rPr lang="en-US" sz="3200" dirty="0">
                <a:solidFill>
                  <a:srgbClr val="000000"/>
                </a:solidFill>
                <a:latin typeface="Calibri"/>
              </a:rPr>
            </a:br>
            <a:r>
              <a:rPr lang="en-US" sz="3200" dirty="0" smtClean="0">
                <a:solidFill>
                  <a:srgbClr val="000000"/>
                </a:solidFill>
                <a:latin typeface="Calibri"/>
              </a:rPr>
              <a:t/>
            </a:r>
            <a:br>
              <a:rPr lang="en-US" sz="3200" dirty="0" smtClean="0">
                <a:solidFill>
                  <a:srgbClr val="000000"/>
                </a:solidFill>
                <a:latin typeface="Calibri"/>
              </a:rPr>
            </a:br>
            <a:r>
              <a:rPr lang="en-US" sz="3200" strike="noStrike" dirty="0" smtClean="0">
                <a:solidFill>
                  <a:srgbClr val="000000"/>
                </a:solidFill>
                <a:latin typeface="Calibri"/>
              </a:rPr>
              <a:t>is </a:t>
            </a:r>
            <a:r>
              <a:rPr lang="en-US" sz="3200" strike="noStrike" dirty="0">
                <a:solidFill>
                  <a:srgbClr val="000000"/>
                </a:solidFill>
                <a:latin typeface="Calibri"/>
              </a:rPr>
              <a:t>a representation of the vector </a:t>
            </a:r>
            <a:r>
              <a:rPr lang="en-US" sz="3200" i="1" strike="noStrike" dirty="0">
                <a:solidFill>
                  <a:srgbClr val="000000"/>
                </a:solidFill>
                <a:latin typeface="Calibri"/>
              </a:rPr>
              <a:t>x</a:t>
            </a:r>
            <a:r>
              <a:rPr lang="en-US" sz="3200" b="1" strike="noStrike" dirty="0">
                <a:solidFill>
                  <a:srgbClr val="000000"/>
                </a:solidFill>
                <a:latin typeface="Calibri"/>
              </a:rPr>
              <a:t> </a:t>
            </a:r>
            <a:r>
              <a:rPr lang="en-US" sz="3200" strike="noStrike" dirty="0">
                <a:solidFill>
                  <a:srgbClr val="000000"/>
                </a:solidFill>
                <a:latin typeface="Calibri"/>
              </a:rPr>
              <a:t>in the coordinate system whose axes are given by
</a:t>
            </a:r>
            <a:r>
              <a:rPr lang="en-US" sz="3200" i="1" strike="noStrike" dirty="0">
                <a:solidFill>
                  <a:srgbClr val="000000"/>
                </a:solidFill>
                <a:latin typeface="Calibri"/>
              </a:rPr>
              <a:t>u</a:t>
            </a:r>
            <a:r>
              <a:rPr lang="en-US" sz="3200" i="1" strike="noStrike" baseline="-25000" dirty="0">
                <a:solidFill>
                  <a:srgbClr val="000000"/>
                </a:solidFill>
                <a:latin typeface="Calibri"/>
              </a:rPr>
              <a:t>1</a:t>
            </a:r>
            <a:r>
              <a:rPr lang="en-US" sz="3200" strike="noStrike" dirty="0">
                <a:solidFill>
                  <a:srgbClr val="000000"/>
                </a:solidFill>
                <a:latin typeface="Calibri"/>
              </a:rPr>
              <a:t>, </a:t>
            </a:r>
            <a:r>
              <a:rPr lang="en-US" sz="3200" i="1" strike="noStrike" dirty="0">
                <a:solidFill>
                  <a:srgbClr val="000000"/>
                </a:solidFill>
                <a:latin typeface="Calibri"/>
              </a:rPr>
              <a:t>u</a:t>
            </a:r>
            <a:r>
              <a:rPr lang="en-US" sz="3200" i="1" strike="noStrike" baseline="-25000" dirty="0">
                <a:solidFill>
                  <a:srgbClr val="000000"/>
                </a:solidFill>
                <a:latin typeface="Calibri"/>
              </a:rPr>
              <a:t>2</a:t>
            </a:r>
            <a:r>
              <a:rPr lang="en-US" sz="3200" strike="noStrike" dirty="0">
                <a:solidFill>
                  <a:srgbClr val="000000"/>
                </a:solidFill>
                <a:latin typeface="Calibri"/>
              </a:rPr>
              <a:t>, …, </a:t>
            </a:r>
            <a:r>
              <a:rPr lang="en-US" sz="3200" i="1" strike="noStrike" dirty="0">
                <a:solidFill>
                  <a:srgbClr val="000000"/>
                </a:solidFill>
                <a:latin typeface="Calibri"/>
              </a:rPr>
              <a:t>u</a:t>
            </a:r>
            <a:r>
              <a:rPr lang="en-US" sz="3200" i="1" strike="noStrike" baseline="-25000" dirty="0">
                <a:solidFill>
                  <a:srgbClr val="000000"/>
                </a:solidFill>
                <a:latin typeface="Calibri"/>
              </a:rPr>
              <a:t>n</a:t>
            </a:r>
            <a:r>
              <a:rPr lang="en-US" sz="3200" strike="noStrike" baseline="-25000" dirty="0">
                <a:solidFill>
                  <a:srgbClr val="000000"/>
                </a:solidFill>
                <a:latin typeface="Calibri"/>
              </a:rPr>
              <a:t>.</a:t>
            </a:r>
            <a:r>
              <a:rPr lang="en-US" sz="3200" strike="noStrike" dirty="0">
                <a:solidFill>
                  <a:srgbClr val="000000"/>
                </a:solidFill>
                <a:latin typeface="Calibri"/>
              </a:rPr>
              <a:t> The lengths of vectors do not change in the new coordinate system.</a:t>
            </a:r>
            <a:endParaRPr dirty="0"/>
          </a:p>
        </p:txBody>
      </p:sp>
      <p:pic>
        <p:nvPicPr>
          <p:cNvPr id="122" name="Picture 121"/>
          <p:cNvPicPr/>
          <p:nvPr/>
        </p:nvPicPr>
        <p:blipFill>
          <a:blip r:embed="rId2"/>
          <a:stretch/>
        </p:blipFill>
        <p:spPr>
          <a:xfrm>
            <a:off x="2768760" y="3035160"/>
            <a:ext cx="3352680" cy="1282680"/>
          </a:xfrm>
          <a:prstGeom prst="rect">
            <a:avLst/>
          </a:prstGeom>
          <a:ln>
            <a:noFill/>
          </a:ln>
        </p:spPr>
      </p:pic>
      <p:pic>
        <p:nvPicPr>
          <p:cNvPr id="123" name="Picture 122"/>
          <p:cNvPicPr/>
          <p:nvPr/>
        </p:nvPicPr>
        <p:blipFill>
          <a:blip r:embed="rId3"/>
          <a:stretch/>
        </p:blipFill>
        <p:spPr>
          <a:xfrm>
            <a:off x="3187800" y="2451240"/>
            <a:ext cx="2514600" cy="6476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457200" y="-39060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Spherical Coordinates</a:t>
            </a:r>
            <a:endParaRPr/>
          </a:p>
        </p:txBody>
      </p:sp>
      <p:sp>
        <p:nvSpPr>
          <p:cNvPr id="125" name="TextShape 2"/>
          <p:cNvSpPr txBox="1"/>
          <p:nvPr/>
        </p:nvSpPr>
        <p:spPr>
          <a:xfrm>
            <a:off x="457200" y="6426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The </a:t>
            </a:r>
            <a:r>
              <a:rPr lang="en-US" sz="3200" strike="noStrike" dirty="0">
                <a:solidFill>
                  <a:srgbClr val="000000"/>
                </a:solidFill>
                <a:latin typeface="Calibri"/>
              </a:rPr>
              <a:t>representation for a point in space is given by three coordinates,            . </a:t>
            </a:r>
            <a:endParaRPr dirty="0"/>
          </a:p>
        </p:txBody>
      </p:sp>
      <p:pic>
        <p:nvPicPr>
          <p:cNvPr id="126" name="Picture 5"/>
          <p:cNvPicPr/>
          <p:nvPr/>
        </p:nvPicPr>
        <p:blipFill>
          <a:blip r:embed="rId2"/>
          <a:stretch/>
        </p:blipFill>
        <p:spPr>
          <a:xfrm>
            <a:off x="3202200" y="1995840"/>
            <a:ext cx="2274840" cy="1289880"/>
          </a:xfrm>
          <a:prstGeom prst="rect">
            <a:avLst/>
          </a:prstGeom>
          <a:ln>
            <a:noFill/>
          </a:ln>
        </p:spPr>
      </p:pic>
      <p:pic>
        <p:nvPicPr>
          <p:cNvPr id="127" name="Picture 6"/>
          <p:cNvPicPr/>
          <p:nvPr/>
        </p:nvPicPr>
        <p:blipFill>
          <a:blip r:embed="rId3"/>
          <a:stretch/>
        </p:blipFill>
        <p:spPr>
          <a:xfrm>
            <a:off x="4646160" y="3387960"/>
            <a:ext cx="3537360" cy="3343680"/>
          </a:xfrm>
          <a:prstGeom prst="rect">
            <a:avLst/>
          </a:prstGeom>
          <a:ln>
            <a:noFill/>
          </a:ln>
        </p:spPr>
      </p:pic>
      <p:pic>
        <p:nvPicPr>
          <p:cNvPr id="128" name="Picture 8"/>
          <p:cNvPicPr/>
          <p:nvPr/>
        </p:nvPicPr>
        <p:blipFill>
          <a:blip r:embed="rId4"/>
          <a:stretch/>
        </p:blipFill>
        <p:spPr>
          <a:xfrm>
            <a:off x="225360" y="5059800"/>
            <a:ext cx="3860280" cy="939600"/>
          </a:xfrm>
          <a:prstGeom prst="rect">
            <a:avLst/>
          </a:prstGeom>
          <a:ln>
            <a:noFill/>
          </a:ln>
        </p:spPr>
      </p:pic>
      <p:pic>
        <p:nvPicPr>
          <p:cNvPr id="129" name="Picture 128"/>
          <p:cNvPicPr/>
          <p:nvPr/>
        </p:nvPicPr>
        <p:blipFill>
          <a:blip r:embed="rId5"/>
          <a:stretch/>
        </p:blipFill>
        <p:spPr>
          <a:xfrm>
            <a:off x="5061969" y="1231921"/>
            <a:ext cx="1003320" cy="4698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457200" y="-29700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Basis in Spherical Coordinates</a:t>
            </a:r>
            <a:endParaRPr/>
          </a:p>
        </p:txBody>
      </p:sp>
      <p:pic>
        <p:nvPicPr>
          <p:cNvPr id="131" name="Picture 6"/>
          <p:cNvPicPr/>
          <p:nvPr/>
        </p:nvPicPr>
        <p:blipFill>
          <a:blip r:embed="rId2"/>
          <a:stretch/>
        </p:blipFill>
        <p:spPr>
          <a:xfrm>
            <a:off x="44280" y="574560"/>
            <a:ext cx="8762760" cy="1218960"/>
          </a:xfrm>
          <a:prstGeom prst="rect">
            <a:avLst/>
          </a:prstGeom>
          <a:ln>
            <a:noFill/>
          </a:ln>
        </p:spPr>
      </p:pic>
      <p:pic>
        <p:nvPicPr>
          <p:cNvPr id="132" name="Picture 12"/>
          <p:cNvPicPr/>
          <p:nvPr/>
        </p:nvPicPr>
        <p:blipFill>
          <a:blip r:embed="rId3"/>
          <a:stretch/>
        </p:blipFill>
        <p:spPr>
          <a:xfrm>
            <a:off x="69840" y="1886760"/>
            <a:ext cx="8737200" cy="1447560"/>
          </a:xfrm>
          <a:prstGeom prst="rect">
            <a:avLst/>
          </a:prstGeom>
          <a:ln>
            <a:noFill/>
          </a:ln>
        </p:spPr>
      </p:pic>
      <p:pic>
        <p:nvPicPr>
          <p:cNvPr id="133" name="Picture 13"/>
          <p:cNvPicPr/>
          <p:nvPr/>
        </p:nvPicPr>
        <p:blipFill>
          <a:blip r:embed="rId4"/>
          <a:stretch/>
        </p:blipFill>
        <p:spPr>
          <a:xfrm>
            <a:off x="2754000" y="3452040"/>
            <a:ext cx="2869560" cy="32569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70560" y="-125640"/>
            <a:ext cx="8989920" cy="1142640"/>
          </a:xfrm>
          <a:prstGeom prst="rect">
            <a:avLst/>
          </a:prstGeom>
          <a:noFill/>
          <a:ln>
            <a:noFill/>
          </a:ln>
        </p:spPr>
        <p:txBody>
          <a:bodyPr anchor="ctr"/>
          <a:lstStyle/>
          <a:p>
            <a:pPr>
              <a:lnSpc>
                <a:spcPct val="100000"/>
              </a:lnSpc>
            </a:pPr>
            <a:r>
              <a:rPr lang="en-US" sz="4000" strike="noStrike" dirty="0">
                <a:solidFill>
                  <a:srgbClr val="000000"/>
                </a:solidFill>
                <a:latin typeface="Calibri"/>
              </a:rPr>
              <a:t>Basis in Spherical Coordinates (continued)</a:t>
            </a:r>
            <a:endParaRPr sz="1600" dirty="0"/>
          </a:p>
        </p:txBody>
      </p:sp>
      <p:sp>
        <p:nvSpPr>
          <p:cNvPr id="135" name="TextShape 2"/>
          <p:cNvSpPr txBox="1"/>
          <p:nvPr/>
        </p:nvSpPr>
        <p:spPr>
          <a:xfrm>
            <a:off x="457200" y="777174"/>
            <a:ext cx="8229240" cy="6080826"/>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After </a:t>
            </a:r>
            <a:r>
              <a:rPr lang="en-US" sz="3200" strike="noStrike" dirty="0">
                <a:solidFill>
                  <a:srgbClr val="000000"/>
                </a:solidFill>
                <a:latin typeface="Calibri"/>
              </a:rPr>
              <a:t>some calculus</a:t>
            </a:r>
            <a:endParaRPr dirty="0"/>
          </a:p>
          <a:p>
            <a:pPr>
              <a:lnSpc>
                <a:spcPct val="100000"/>
              </a:lnSpc>
            </a:pPr>
            <a:endParaRPr dirty="0"/>
          </a:p>
          <a:p>
            <a:pPr>
              <a:lnSpc>
                <a:spcPct val="100000"/>
              </a:lnSpc>
            </a:pPr>
            <a:endParaRPr dirty="0"/>
          </a:p>
          <a:p>
            <a:pPr>
              <a:lnSpc>
                <a:spcPct val="100000"/>
              </a:lnSpc>
            </a:pPr>
            <a:endParaRPr dirty="0"/>
          </a:p>
          <a:p>
            <a:pPr>
              <a:lnSpc>
                <a:spcPct val="100000"/>
              </a:lnSpc>
              <a:buFont typeface="Arial"/>
              <a:buChar char="•"/>
            </a:pPr>
            <a:r>
              <a:rPr lang="en-US" sz="3200" strike="noStrike" dirty="0" smtClean="0">
                <a:solidFill>
                  <a:srgbClr val="000000"/>
                </a:solidFill>
                <a:latin typeface="Calibri"/>
              </a:rPr>
              <a:t> In </a:t>
            </a:r>
            <a:r>
              <a:rPr lang="en-US" sz="3200" strike="noStrike" dirty="0">
                <a:solidFill>
                  <a:srgbClr val="000000"/>
                </a:solidFill>
                <a:latin typeface="Calibri"/>
              </a:rPr>
              <a:t>matrix form
</a:t>
            </a:r>
            <a:endParaRPr dirty="0"/>
          </a:p>
          <a:p>
            <a:pPr>
              <a:lnSpc>
                <a:spcPct val="100000"/>
              </a:lnSpc>
            </a:pPr>
            <a:endParaRPr dirty="0"/>
          </a:p>
          <a:p>
            <a:pPr>
              <a:lnSpc>
                <a:spcPct val="100000"/>
              </a:lnSpc>
            </a:pPr>
            <a:r>
              <a:rPr lang="en-US" sz="3200" strike="noStrike" dirty="0">
                <a:solidFill>
                  <a:srgbClr val="000000"/>
                </a:solidFill>
                <a:latin typeface="Calibri"/>
              </a:rPr>
              <a:t>     P is an orthogonal matrix.</a:t>
            </a:r>
            <a:endParaRPr dirty="0"/>
          </a:p>
          <a:p>
            <a:pPr>
              <a:lnSpc>
                <a:spcPct val="100000"/>
              </a:lnSpc>
            </a:pPr>
            <a:endParaRPr dirty="0"/>
          </a:p>
          <a:p>
            <a:pPr>
              <a:lnSpc>
                <a:spcPct val="100000"/>
              </a:lnSpc>
              <a:buFont typeface="Arial"/>
              <a:buChar char="•"/>
            </a:pPr>
            <a:r>
              <a:rPr lang="en-US" sz="3200" strike="noStrike" dirty="0">
                <a:solidFill>
                  <a:srgbClr val="000000"/>
                </a:solidFill>
                <a:latin typeface="Calibri"/>
              </a:rPr>
              <a:t>                is an orthonormal basis and is said to be local since the basis vectors change.</a:t>
            </a:r>
            <a:endParaRPr dirty="0"/>
          </a:p>
          <a:p>
            <a:pPr>
              <a:lnSpc>
                <a:spcPct val="100000"/>
              </a:lnSpc>
            </a:pPr>
            <a:endParaRPr dirty="0"/>
          </a:p>
          <a:p>
            <a:pPr>
              <a:lnSpc>
                <a:spcPct val="100000"/>
              </a:lnSpc>
            </a:pPr>
            <a:endParaRPr dirty="0"/>
          </a:p>
          <a:p>
            <a:pPr>
              <a:lnSpc>
                <a:spcPct val="100000"/>
              </a:lnSpc>
            </a:pPr>
            <a:endParaRPr dirty="0"/>
          </a:p>
        </p:txBody>
      </p:sp>
      <p:pic>
        <p:nvPicPr>
          <p:cNvPr id="136" name="Picture 4"/>
          <p:cNvPicPr/>
          <p:nvPr/>
        </p:nvPicPr>
        <p:blipFill>
          <a:blip r:embed="rId2"/>
          <a:stretch/>
        </p:blipFill>
        <p:spPr>
          <a:xfrm>
            <a:off x="932400" y="2958480"/>
            <a:ext cx="4851000" cy="1041120"/>
          </a:xfrm>
          <a:prstGeom prst="rect">
            <a:avLst/>
          </a:prstGeom>
          <a:ln>
            <a:noFill/>
          </a:ln>
        </p:spPr>
      </p:pic>
      <p:pic>
        <p:nvPicPr>
          <p:cNvPr id="137" name="Picture 6"/>
          <p:cNvPicPr/>
          <p:nvPr/>
        </p:nvPicPr>
        <p:blipFill>
          <a:blip r:embed="rId3"/>
          <a:srcRect r="7850"/>
          <a:stretch/>
        </p:blipFill>
        <p:spPr>
          <a:xfrm>
            <a:off x="932400" y="4050000"/>
            <a:ext cx="7301880" cy="939600"/>
          </a:xfrm>
          <a:prstGeom prst="rect">
            <a:avLst/>
          </a:prstGeom>
          <a:ln>
            <a:noFill/>
          </a:ln>
        </p:spPr>
      </p:pic>
      <p:pic>
        <p:nvPicPr>
          <p:cNvPr id="138" name="Picture 8"/>
          <p:cNvPicPr/>
          <p:nvPr/>
        </p:nvPicPr>
        <p:blipFill>
          <a:blip r:embed="rId4"/>
          <a:stretch/>
        </p:blipFill>
        <p:spPr>
          <a:xfrm>
            <a:off x="699840" y="6016976"/>
            <a:ext cx="1294920" cy="279000"/>
          </a:xfrm>
          <a:prstGeom prst="rect">
            <a:avLst/>
          </a:prstGeom>
          <a:ln>
            <a:noFill/>
          </a:ln>
        </p:spPr>
      </p:pic>
      <p:pic>
        <p:nvPicPr>
          <p:cNvPr id="139" name="Picture 10"/>
          <p:cNvPicPr/>
          <p:nvPr/>
        </p:nvPicPr>
        <p:blipFill>
          <a:blip r:embed="rId5"/>
          <a:stretch/>
        </p:blipFill>
        <p:spPr>
          <a:xfrm>
            <a:off x="699840" y="1374513"/>
            <a:ext cx="7797600" cy="9396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Basis in Spherical Coordinates (concluded)</a:t>
            </a:r>
            <a:endParaRPr/>
          </a:p>
        </p:txBody>
      </p:sp>
      <p:sp>
        <p:nvSpPr>
          <p:cNvPr id="141"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Graph </a:t>
            </a:r>
            <a:r>
              <a:rPr lang="en-US" sz="3200" strike="noStrike" dirty="0">
                <a:solidFill>
                  <a:srgbClr val="000000"/>
                </a:solidFill>
                <a:latin typeface="Calibri"/>
              </a:rPr>
              <a:t>the surface determined by the equations                                                   .</a:t>
            </a:r>
            <a:endParaRPr dirty="0"/>
          </a:p>
        </p:txBody>
      </p:sp>
      <p:pic>
        <p:nvPicPr>
          <p:cNvPr id="142" name="Picture 4"/>
          <p:cNvPicPr/>
          <p:nvPr/>
        </p:nvPicPr>
        <p:blipFill>
          <a:blip r:embed="rId2"/>
          <a:stretch/>
        </p:blipFill>
        <p:spPr>
          <a:xfrm>
            <a:off x="2407149" y="2217600"/>
            <a:ext cx="4466880" cy="483480"/>
          </a:xfrm>
          <a:prstGeom prst="rect">
            <a:avLst/>
          </a:prstGeom>
          <a:ln>
            <a:noFill/>
          </a:ln>
        </p:spPr>
      </p:pic>
      <p:pic>
        <p:nvPicPr>
          <p:cNvPr id="143" name="Picture 6"/>
          <p:cNvPicPr/>
          <p:nvPr/>
        </p:nvPicPr>
        <p:blipFill>
          <a:blip r:embed="rId3"/>
          <a:stretch/>
        </p:blipFill>
        <p:spPr>
          <a:xfrm>
            <a:off x="1652040" y="2960280"/>
            <a:ext cx="5711400" cy="37224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Matrix Norm</a:t>
            </a:r>
            <a:endParaRPr/>
          </a:p>
        </p:txBody>
      </p:sp>
      <p:sp>
        <p:nvSpPr>
          <p:cNvPr id="145"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A </a:t>
            </a:r>
            <a:r>
              <a:rPr lang="en-US" sz="3200" strike="noStrike" dirty="0">
                <a:solidFill>
                  <a:srgbClr val="000000"/>
                </a:solidFill>
                <a:latin typeface="Calibri"/>
              </a:rPr>
              <a:t>real m × n matrix can be viewed as a vector in </a:t>
            </a:r>
            <a:r>
              <a:rPr lang="en-US" sz="3200" i="1" strike="noStrike" dirty="0" err="1">
                <a:solidFill>
                  <a:srgbClr val="000000"/>
                </a:solidFill>
                <a:latin typeface="Calibri"/>
              </a:rPr>
              <a:t>R</a:t>
            </a:r>
            <a:r>
              <a:rPr lang="en-US" sz="3200" i="1" strike="noStrike" baseline="30000" dirty="0" err="1">
                <a:solidFill>
                  <a:srgbClr val="000000"/>
                </a:solidFill>
                <a:latin typeface="Calibri"/>
              </a:rPr>
              <a:t>mn</a:t>
            </a:r>
            <a:r>
              <a:rPr lang="en-US" sz="3200" strike="noStrike" dirty="0">
                <a:solidFill>
                  <a:srgbClr val="000000"/>
                </a:solidFill>
                <a:latin typeface="Calibri"/>
              </a:rPr>
              <a:t> by concatenating rows or columns. As a result, the definition of a matrix norm is the same as that for a vector norm.</a:t>
            </a:r>
            <a:endParaRPr dirty="0"/>
          </a:p>
        </p:txBody>
      </p:sp>
      <p:pic>
        <p:nvPicPr>
          <p:cNvPr id="146" name="Picture 7"/>
          <p:cNvPicPr/>
          <p:nvPr/>
        </p:nvPicPr>
        <p:blipFill>
          <a:blip r:embed="rId2"/>
          <a:stretch/>
        </p:blipFill>
        <p:spPr>
          <a:xfrm>
            <a:off x="564480" y="4172760"/>
            <a:ext cx="7873560" cy="14983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Definition of Vector Norm</a:t>
            </a:r>
            <a:endParaRPr/>
          </a:p>
        </p:txBody>
      </p:sp>
      <p:sp>
        <p:nvSpPr>
          <p:cNvPr id="83"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A </a:t>
            </a:r>
            <a:r>
              <a:rPr lang="en-US" sz="3200" strike="noStrike" dirty="0">
                <a:solidFill>
                  <a:srgbClr val="000000"/>
                </a:solidFill>
                <a:latin typeface="Calibri"/>
              </a:rPr>
              <a:t>vector norm is a function that implements a method of measuring vector length and must satisfy the following properties.</a:t>
            </a:r>
            <a:endParaRPr dirty="0"/>
          </a:p>
        </p:txBody>
      </p:sp>
      <p:pic>
        <p:nvPicPr>
          <p:cNvPr id="84" name="Picture 2"/>
          <p:cNvPicPr/>
          <p:nvPr/>
        </p:nvPicPr>
        <p:blipFill>
          <a:blip r:embed="rId2"/>
          <a:stretch/>
        </p:blipFill>
        <p:spPr>
          <a:xfrm>
            <a:off x="205200" y="3625560"/>
            <a:ext cx="8757000" cy="14443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The Frobenius Matrix Norm</a:t>
            </a:r>
            <a:endParaRPr/>
          </a:p>
        </p:txBody>
      </p:sp>
      <p:pic>
        <p:nvPicPr>
          <p:cNvPr id="148" name="Picture 5"/>
          <p:cNvPicPr/>
          <p:nvPr/>
        </p:nvPicPr>
        <p:blipFill>
          <a:blip r:embed="rId2"/>
          <a:stretch/>
        </p:blipFill>
        <p:spPr>
          <a:xfrm>
            <a:off x="187920" y="1780920"/>
            <a:ext cx="8767440" cy="29732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457200" y="-20916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Induced Matrix Norms</a:t>
            </a:r>
            <a:endParaRPr/>
          </a:p>
        </p:txBody>
      </p:sp>
      <p:pic>
        <p:nvPicPr>
          <p:cNvPr id="150" name="Picture 3"/>
          <p:cNvPicPr/>
          <p:nvPr/>
        </p:nvPicPr>
        <p:blipFill>
          <a:blip r:embed="rId2"/>
          <a:stretch/>
        </p:blipFill>
        <p:spPr>
          <a:xfrm>
            <a:off x="179280" y="742320"/>
            <a:ext cx="8762760" cy="3174480"/>
          </a:xfrm>
          <a:prstGeom prst="rect">
            <a:avLst/>
          </a:prstGeom>
          <a:ln>
            <a:noFill/>
          </a:ln>
        </p:spPr>
      </p:pic>
      <p:pic>
        <p:nvPicPr>
          <p:cNvPr id="151" name="Picture 8"/>
          <p:cNvPicPr/>
          <p:nvPr/>
        </p:nvPicPr>
        <p:blipFill>
          <a:blip r:embed="rId3"/>
          <a:stretch/>
        </p:blipFill>
        <p:spPr>
          <a:xfrm>
            <a:off x="190440" y="4209480"/>
            <a:ext cx="8762760" cy="2285640"/>
          </a:xfrm>
          <a:prstGeom prst="rect">
            <a:avLst/>
          </a:prstGeom>
          <a:ln>
            <a:noFill/>
          </a:ln>
        </p:spPr>
      </p:pic>
      <p:pic>
        <p:nvPicPr>
          <p:cNvPr id="152" name="Picture 9"/>
          <p:cNvPicPr/>
          <p:nvPr/>
        </p:nvPicPr>
        <p:blipFill>
          <a:blip r:embed="rId4"/>
          <a:stretch/>
        </p:blipFill>
        <p:spPr>
          <a:xfrm>
            <a:off x="8559720" y="1071360"/>
            <a:ext cx="393480" cy="1085400"/>
          </a:xfrm>
          <a:prstGeom prst="rect">
            <a:avLst/>
          </a:prstGeom>
          <a:ln>
            <a:noFill/>
          </a:ln>
        </p:spPr>
      </p:pic>
      <p:pic>
        <p:nvPicPr>
          <p:cNvPr id="153" name="Picture 11"/>
          <p:cNvPicPr/>
          <p:nvPr/>
        </p:nvPicPr>
        <p:blipFill>
          <a:blip r:embed="rId4"/>
          <a:stretch/>
        </p:blipFill>
        <p:spPr>
          <a:xfrm>
            <a:off x="8601480" y="4731480"/>
            <a:ext cx="393480" cy="10854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Extremely Important Result</a:t>
            </a:r>
            <a:endParaRPr/>
          </a:p>
        </p:txBody>
      </p:sp>
      <p:sp>
        <p:nvSpPr>
          <p:cNvPr id="155"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The </a:t>
            </a:r>
            <a:r>
              <a:rPr lang="en-US" sz="3200" strike="noStrike" dirty="0">
                <a:solidFill>
                  <a:srgbClr val="000000"/>
                </a:solidFill>
                <a:latin typeface="Calibri"/>
              </a:rPr>
              <a:t>following result follows directly from the definition of an induced matrix norm.</a:t>
            </a:r>
            <a:endParaRPr dirty="0"/>
          </a:p>
        </p:txBody>
      </p:sp>
      <p:pic>
        <p:nvPicPr>
          <p:cNvPr id="156" name="Picture 5"/>
          <p:cNvPicPr/>
          <p:nvPr/>
        </p:nvPicPr>
        <p:blipFill>
          <a:blip r:embed="rId2"/>
          <a:stretch/>
        </p:blipFill>
        <p:spPr>
          <a:xfrm>
            <a:off x="2374560" y="3242520"/>
            <a:ext cx="3919680" cy="6156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Unit Spheres in the Plane</a:t>
            </a:r>
            <a:endParaRPr/>
          </a:p>
        </p:txBody>
      </p:sp>
      <p:pic>
        <p:nvPicPr>
          <p:cNvPr id="158" name="Picture 1"/>
          <p:cNvPicPr/>
          <p:nvPr/>
        </p:nvPicPr>
        <p:blipFill>
          <a:blip r:embed="rId2"/>
          <a:stretch/>
        </p:blipFill>
        <p:spPr>
          <a:xfrm>
            <a:off x="1964160" y="1742040"/>
            <a:ext cx="5081400" cy="40017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2-norm of an Orthogonal Matrix</a:t>
            </a:r>
            <a:endParaRPr/>
          </a:p>
        </p:txBody>
      </p:sp>
      <p:sp>
        <p:nvSpPr>
          <p:cNvPr id="160"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Orthogonal </a:t>
            </a:r>
            <a:r>
              <a:rPr lang="en-US" sz="3200" strike="noStrike" dirty="0">
                <a:solidFill>
                  <a:srgbClr val="000000"/>
                </a:solidFill>
                <a:latin typeface="Calibri"/>
              </a:rPr>
              <a:t>matrices are beautiful things, and when it comes to their norms, they do not disappoint. </a:t>
            </a:r>
            <a:endParaRPr dirty="0"/>
          </a:p>
        </p:txBody>
      </p:sp>
      <p:pic>
        <p:nvPicPr>
          <p:cNvPr id="161" name="Picture 7"/>
          <p:cNvPicPr/>
          <p:nvPr/>
        </p:nvPicPr>
        <p:blipFill>
          <a:blip r:embed="rId2"/>
          <a:stretch/>
        </p:blipFill>
        <p:spPr>
          <a:xfrm>
            <a:off x="340920" y="3867840"/>
            <a:ext cx="8712000" cy="20826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Experiment</a:t>
            </a:r>
            <a:endParaRPr/>
          </a:p>
        </p:txBody>
      </p:sp>
      <p:sp>
        <p:nvSpPr>
          <p:cNvPr id="163"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The </a:t>
            </a:r>
            <a:r>
              <a:rPr lang="en-US" sz="3200" strike="noStrike" dirty="0">
                <a:solidFill>
                  <a:srgbClr val="000000"/>
                </a:solidFill>
                <a:latin typeface="Calibri"/>
              </a:rPr>
              <a:t>book provides a numerical experiment that uses random numbers to estimate the infinity norm of a 2 x 2 matrix and determines its value as the maximum absolute value row sum.</a:t>
            </a:r>
            <a:endParaRPr dirty="0"/>
          </a:p>
          <a:p>
            <a:pPr>
              <a:lnSpc>
                <a:spcPct val="100000"/>
              </a:lnSpc>
            </a:pPr>
            <a:r>
              <a:rPr lang="en-US" sz="3200" strike="noStrike" dirty="0">
                <a:solidFill>
                  <a:srgbClr val="000000"/>
                </a:solidFill>
                <a:latin typeface="Calibri"/>
              </a:rPr>
              <a:t>Let's do an experiment for a 3 × 3 matrix.
In 3-dimensional space the infinity norm unit sphere is a square box with center at (0,0,0) and sides of length two.</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457200" y="3240"/>
            <a:ext cx="8229240" cy="1142640"/>
          </a:xfrm>
          <a:prstGeom prst="rect">
            <a:avLst/>
          </a:prstGeom>
          <a:noFill/>
          <a:ln>
            <a:noFill/>
          </a:ln>
        </p:spPr>
        <p:txBody>
          <a:bodyPr anchor="ctr"/>
          <a:lstStyle/>
          <a:p>
            <a:pPr algn="ctr">
              <a:lnSpc>
                <a:spcPct val="100000"/>
              </a:lnSpc>
            </a:pPr>
            <a:r>
              <a:rPr lang="en-US" sz="4400" strike="noStrike" dirty="0" smtClean="0">
                <a:solidFill>
                  <a:srgbClr val="000000"/>
                </a:solidFill>
                <a:latin typeface="Calibri"/>
              </a:rPr>
              <a:t>Experiment</a:t>
            </a:r>
            <a:endParaRPr dirty="0"/>
          </a:p>
        </p:txBody>
      </p:sp>
      <p:sp>
        <p:nvSpPr>
          <p:cNvPr id="166" name="CustomShape 2"/>
          <p:cNvSpPr/>
          <p:nvPr/>
        </p:nvSpPr>
        <p:spPr>
          <a:xfrm>
            <a:off x="2608920" y="1962720"/>
            <a:ext cx="2087640" cy="268920"/>
          </a:xfrm>
          <a:prstGeom prst="straightConnector1">
            <a:avLst/>
          </a:prstGeom>
          <a:noFill/>
          <a:ln>
            <a:round/>
            <a:tailEnd type="arrow"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67" name="CustomShape 3"/>
          <p:cNvSpPr/>
          <p:nvPr/>
        </p:nvSpPr>
        <p:spPr>
          <a:xfrm flipV="1">
            <a:off x="2147040" y="3791160"/>
            <a:ext cx="1895040" cy="326880"/>
          </a:xfrm>
          <a:prstGeom prst="straightConnector1">
            <a:avLst/>
          </a:prstGeom>
          <a:noFill/>
          <a:ln>
            <a:round/>
            <a:tailEnd type="arrow"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68" name="CustomShape 4"/>
          <p:cNvSpPr/>
          <p:nvPr/>
        </p:nvSpPr>
        <p:spPr>
          <a:xfrm>
            <a:off x="1158840" y="1731960"/>
            <a:ext cx="197640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dirty="0">
                <a:solidFill>
                  <a:srgbClr val="000000"/>
                </a:solidFill>
                <a:latin typeface="Calibri"/>
              </a:rPr>
              <a:t>Top face:</a:t>
            </a:r>
            <a:endParaRPr dirty="0"/>
          </a:p>
          <a:p>
            <a:pPr>
              <a:lnSpc>
                <a:spcPct val="100000"/>
              </a:lnSpc>
            </a:pPr>
            <a:r>
              <a:rPr lang="en-US" strike="noStrike" dirty="0">
                <a:solidFill>
                  <a:srgbClr val="000000"/>
                </a:solidFill>
                <a:latin typeface="Calibri"/>
              </a:rPr>
              <a:t>z = 1, x, y vary</a:t>
            </a:r>
            <a:endParaRPr dirty="0"/>
          </a:p>
          <a:p>
            <a:pPr>
              <a:lnSpc>
                <a:spcPct val="100000"/>
              </a:lnSpc>
            </a:pPr>
            <a:r>
              <a:rPr lang="en-US" strike="noStrike" dirty="0">
                <a:solidFill>
                  <a:srgbClr val="000000"/>
                </a:solidFill>
                <a:latin typeface="Calibri"/>
              </a:rPr>
              <a:t>in range -1 ≤ </a:t>
            </a:r>
            <a:r>
              <a:rPr lang="en-US" strike="noStrike" dirty="0" err="1">
                <a:solidFill>
                  <a:srgbClr val="000000"/>
                </a:solidFill>
                <a:latin typeface="Calibri"/>
              </a:rPr>
              <a:t>x,y</a:t>
            </a:r>
            <a:r>
              <a:rPr lang="en-US" strike="noStrike" dirty="0">
                <a:solidFill>
                  <a:srgbClr val="000000"/>
                </a:solidFill>
                <a:latin typeface="Calibri"/>
              </a:rPr>
              <a:t> ≤ 1</a:t>
            </a:r>
            <a:endParaRPr dirty="0"/>
          </a:p>
        </p:txBody>
      </p:sp>
      <p:sp>
        <p:nvSpPr>
          <p:cNvPr id="169" name="CustomShape 5"/>
          <p:cNvSpPr/>
          <p:nvPr/>
        </p:nvSpPr>
        <p:spPr>
          <a:xfrm>
            <a:off x="829648" y="4154760"/>
            <a:ext cx="195192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dirty="0">
                <a:solidFill>
                  <a:srgbClr val="000000"/>
                </a:solidFill>
                <a:latin typeface="Calibri"/>
              </a:rPr>
              <a:t>Front face:</a:t>
            </a:r>
            <a:endParaRPr dirty="0"/>
          </a:p>
          <a:p>
            <a:pPr>
              <a:lnSpc>
                <a:spcPct val="100000"/>
              </a:lnSpc>
            </a:pPr>
            <a:r>
              <a:rPr lang="en-US" strike="noStrike" dirty="0">
                <a:solidFill>
                  <a:srgbClr val="000000"/>
                </a:solidFill>
                <a:latin typeface="Calibri"/>
              </a:rPr>
              <a:t>x = 1, y, z vary</a:t>
            </a:r>
            <a:endParaRPr dirty="0"/>
          </a:p>
          <a:p>
            <a:pPr>
              <a:lnSpc>
                <a:spcPct val="100000"/>
              </a:lnSpc>
            </a:pPr>
            <a:r>
              <a:rPr lang="en-US" strike="noStrike" dirty="0">
                <a:solidFill>
                  <a:srgbClr val="000000"/>
                </a:solidFill>
                <a:latin typeface="Calibri"/>
              </a:rPr>
              <a:t>in range -1 ≤ </a:t>
            </a:r>
            <a:r>
              <a:rPr lang="en-US" strike="noStrike" dirty="0" err="1">
                <a:solidFill>
                  <a:srgbClr val="000000"/>
                </a:solidFill>
                <a:latin typeface="Calibri"/>
              </a:rPr>
              <a:t>y,z</a:t>
            </a:r>
            <a:r>
              <a:rPr lang="en-US" strike="noStrike" dirty="0">
                <a:solidFill>
                  <a:srgbClr val="000000"/>
                </a:solidFill>
                <a:latin typeface="Calibri"/>
              </a:rPr>
              <a:t> ≤ 1</a:t>
            </a:r>
            <a:endParaRPr dirty="0"/>
          </a:p>
        </p:txBody>
      </p:sp>
      <p:pic>
        <p:nvPicPr>
          <p:cNvPr id="2" name="Picture 1" descr="infnorm-3D.tiff"/>
          <p:cNvPicPr>
            <a:picLocks noChangeAspect="1"/>
          </p:cNvPicPr>
          <p:nvPr/>
        </p:nvPicPr>
        <p:blipFill rotWithShape="1">
          <a:blip r:embed="rId2">
            <a:extLst>
              <a:ext uri="{28A0092B-C50C-407E-A947-70E740481C1C}">
                <a14:useLocalDpi xmlns:a14="http://schemas.microsoft.com/office/drawing/2010/main" val="0"/>
              </a:ext>
            </a:extLst>
          </a:blip>
          <a:srcRect t="1965" b="23957"/>
          <a:stretch/>
        </p:blipFill>
        <p:spPr>
          <a:xfrm>
            <a:off x="2046878" y="1145880"/>
            <a:ext cx="5299364" cy="5080357"/>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457200" y="-283320"/>
            <a:ext cx="8229240" cy="1142640"/>
          </a:xfrm>
          <a:prstGeom prst="rect">
            <a:avLst/>
          </a:prstGeom>
          <a:noFill/>
          <a:ln>
            <a:noFill/>
          </a:ln>
        </p:spPr>
        <p:txBody>
          <a:bodyPr anchor="ctr"/>
          <a:lstStyle/>
          <a:p>
            <a:pPr algn="ctr">
              <a:lnSpc>
                <a:spcPct val="100000"/>
              </a:lnSpc>
            </a:pPr>
            <a:r>
              <a:rPr lang="en-US" sz="4400" strike="noStrike" dirty="0" smtClean="0">
                <a:solidFill>
                  <a:srgbClr val="000000"/>
                </a:solidFill>
                <a:latin typeface="Calibri"/>
              </a:rPr>
              <a:t>Experiment</a:t>
            </a:r>
            <a:endParaRPr dirty="0"/>
          </a:p>
        </p:txBody>
      </p:sp>
      <p:sp>
        <p:nvSpPr>
          <p:cNvPr id="171" name="TextShape 2"/>
          <p:cNvSpPr txBox="1"/>
          <p:nvPr/>
        </p:nvSpPr>
        <p:spPr>
          <a:xfrm>
            <a:off x="457200" y="46476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MATLAB </a:t>
            </a:r>
            <a:r>
              <a:rPr lang="en-US" sz="3200" strike="noStrike" dirty="0">
                <a:solidFill>
                  <a:srgbClr val="000000"/>
                </a:solidFill>
                <a:latin typeface="Calibri"/>
              </a:rPr>
              <a:t>code to estimate         .</a:t>
            </a:r>
            <a:endParaRPr dirty="0"/>
          </a:p>
        </p:txBody>
      </p:sp>
      <p:sp>
        <p:nvSpPr>
          <p:cNvPr id="172" name="CustomShape 3"/>
          <p:cNvSpPr/>
          <p:nvPr/>
        </p:nvSpPr>
        <p:spPr>
          <a:xfrm>
            <a:off x="574200" y="1019880"/>
            <a:ext cx="6485760" cy="569619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strike="noStrike" dirty="0">
                <a:solidFill>
                  <a:srgbClr val="000000"/>
                </a:solidFill>
                <a:latin typeface="Courier New"/>
              </a:rPr>
              <a:t>function max = approxinfnorm_3D(A)</a:t>
            </a:r>
            <a:endParaRPr dirty="0"/>
          </a:p>
          <a:p>
            <a:pPr>
              <a:lnSpc>
                <a:spcPct val="100000"/>
              </a:lnSpc>
            </a:pPr>
            <a:r>
              <a:rPr lang="en-US" sz="1200" strike="noStrike" dirty="0">
                <a:solidFill>
                  <a:srgbClr val="000000"/>
                </a:solidFill>
                <a:latin typeface="Courier New"/>
              </a:rPr>
              <a:t>% approxinfnorm_3D Approximate the infinity norm of 3 x 3 matrix A.</a:t>
            </a:r>
            <a:endParaRPr dirty="0"/>
          </a:p>
          <a:p>
            <a:pPr>
              <a:lnSpc>
                <a:spcPct val="100000"/>
              </a:lnSpc>
            </a:pPr>
            <a:r>
              <a:rPr lang="en-US" sz="1200" strike="noStrike" dirty="0">
                <a:solidFill>
                  <a:srgbClr val="000000"/>
                </a:solidFill>
                <a:latin typeface="Courier New"/>
              </a:rPr>
              <a:t>%</a:t>
            </a:r>
            <a:endParaRPr dirty="0"/>
          </a:p>
          <a:p>
            <a:pPr>
              <a:lnSpc>
                <a:spcPct val="100000"/>
              </a:lnSpc>
            </a:pPr>
            <a:r>
              <a:rPr lang="en-US" sz="1200" strike="noStrike" dirty="0">
                <a:solidFill>
                  <a:srgbClr val="000000"/>
                </a:solidFill>
                <a:latin typeface="Courier New"/>
              </a:rPr>
              <a:t>%   </a:t>
            </a:r>
            <a:r>
              <a:rPr lang="en-US" sz="1200" strike="noStrike" dirty="0" err="1">
                <a:solidFill>
                  <a:srgbClr val="000000"/>
                </a:solidFill>
                <a:latin typeface="Courier New"/>
              </a:rPr>
              <a:t>approxinf</a:t>
            </a:r>
            <a:r>
              <a:rPr lang="en-US" sz="1200" strike="noStrike" dirty="0">
                <a:solidFill>
                  <a:srgbClr val="000000"/>
                </a:solidFill>
                <a:latin typeface="Courier New"/>
              </a:rPr>
              <a:t> = approxinfnorm_3D(A) generates 1,000,002 random values</a:t>
            </a:r>
            <a:endParaRPr dirty="0"/>
          </a:p>
          <a:p>
            <a:pPr>
              <a:lnSpc>
                <a:spcPct val="100000"/>
              </a:lnSpc>
            </a:pPr>
            <a:r>
              <a:rPr lang="en-US" sz="1200" strike="noStrike" dirty="0">
                <a:solidFill>
                  <a:srgbClr val="000000"/>
                </a:solidFill>
                <a:latin typeface="Courier New"/>
              </a:rPr>
              <a:t>%   on the infinity norm unit sphere in the 3D space and returns</a:t>
            </a:r>
            <a:endParaRPr dirty="0"/>
          </a:p>
          <a:p>
            <a:pPr>
              <a:lnSpc>
                <a:spcPct val="100000"/>
              </a:lnSpc>
            </a:pPr>
            <a:r>
              <a:rPr lang="en-US" sz="1200" strike="noStrike" dirty="0">
                <a:solidFill>
                  <a:srgbClr val="000000"/>
                </a:solidFill>
                <a:latin typeface="Courier New"/>
              </a:rPr>
              <a:t>%   the maximum value of norm(</a:t>
            </a:r>
            <a:r>
              <a:rPr lang="en-US" sz="1200" strike="noStrike" dirty="0" err="1">
                <a:solidFill>
                  <a:srgbClr val="000000"/>
                </a:solidFill>
                <a:latin typeface="Courier New"/>
              </a:rPr>
              <a:t>Av,inf</a:t>
            </a:r>
            <a:r>
              <a:rPr lang="en-US" sz="1200" strike="noStrike" dirty="0">
                <a:solidFill>
                  <a:srgbClr val="000000"/>
                </a:solidFill>
                <a:latin typeface="Courier New"/>
              </a:rPr>
              <a:t>).</a:t>
            </a:r>
            <a:endParaRPr dirty="0"/>
          </a:p>
          <a:p>
            <a:pPr>
              <a:lnSpc>
                <a:spcPct val="100000"/>
              </a:lnSpc>
            </a:pPr>
            <a:endParaRPr dirty="0"/>
          </a:p>
          <a:p>
            <a:pPr>
              <a:lnSpc>
                <a:spcPct val="100000"/>
              </a:lnSpc>
            </a:pPr>
            <a:r>
              <a:rPr lang="en-US" sz="1200" strike="noStrike" dirty="0">
                <a:solidFill>
                  <a:srgbClr val="000000"/>
                </a:solidFill>
                <a:latin typeface="Courier New"/>
              </a:rPr>
              <a:t>max = 0.0;</a:t>
            </a:r>
            <a:endParaRPr dirty="0"/>
          </a:p>
          <a:p>
            <a:pPr>
              <a:lnSpc>
                <a:spcPct val="100000"/>
              </a:lnSpc>
            </a:pPr>
            <a:r>
              <a:rPr lang="en-US" sz="1200" strike="noStrike" dirty="0">
                <a:solidFill>
                  <a:srgbClr val="000000"/>
                </a:solidFill>
                <a:latin typeface="Courier New"/>
              </a:rPr>
              <a:t>for </a:t>
            </a:r>
            <a:r>
              <a:rPr lang="en-US" sz="1200" strike="noStrike" dirty="0" err="1">
                <a:solidFill>
                  <a:srgbClr val="000000"/>
                </a:solidFill>
                <a:latin typeface="Courier New"/>
              </a:rPr>
              <a:t>i</a:t>
            </a:r>
            <a:r>
              <a:rPr lang="en-US" sz="1200" strike="noStrike" dirty="0">
                <a:solidFill>
                  <a:srgbClr val="000000"/>
                </a:solidFill>
                <a:latin typeface="Courier New"/>
              </a:rPr>
              <a:t> = 1:1000002</a:t>
            </a:r>
            <a:endParaRPr dirty="0"/>
          </a:p>
          <a:p>
            <a:pPr>
              <a:lnSpc>
                <a:spcPct val="100000"/>
              </a:lnSpc>
            </a:pPr>
            <a:r>
              <a:rPr lang="en-US" sz="1200" strike="noStrike" dirty="0">
                <a:solidFill>
                  <a:srgbClr val="000000"/>
                </a:solidFill>
                <a:latin typeface="Courier New"/>
              </a:rPr>
              <a:t>   coord1 = 1 - 2*rand;</a:t>
            </a:r>
            <a:endParaRPr dirty="0"/>
          </a:p>
          <a:p>
            <a:pPr>
              <a:lnSpc>
                <a:spcPct val="100000"/>
              </a:lnSpc>
            </a:pPr>
            <a:r>
              <a:rPr lang="en-US" sz="1200" strike="noStrike" dirty="0">
                <a:solidFill>
                  <a:srgbClr val="000000"/>
                </a:solidFill>
                <a:latin typeface="Courier New"/>
              </a:rPr>
              <a:t>   coord2 = 1 - 2*rand;</a:t>
            </a:r>
            <a:endParaRPr dirty="0"/>
          </a:p>
          <a:p>
            <a:pPr>
              <a:lnSpc>
                <a:spcPct val="100000"/>
              </a:lnSpc>
            </a:pPr>
            <a:r>
              <a:rPr lang="en-US" sz="1200" strike="noStrike" dirty="0">
                <a:solidFill>
                  <a:srgbClr val="000000"/>
                </a:solidFill>
                <a:latin typeface="Courier New"/>
              </a:rPr>
              <a:t>   if </a:t>
            </a:r>
            <a:r>
              <a:rPr lang="en-US" sz="1200" strike="noStrike" dirty="0" err="1">
                <a:solidFill>
                  <a:srgbClr val="000000"/>
                </a:solidFill>
                <a:latin typeface="Courier New"/>
              </a:rPr>
              <a:t>i</a:t>
            </a:r>
            <a:r>
              <a:rPr lang="en-US" sz="1200" strike="noStrike" dirty="0">
                <a:solidFill>
                  <a:srgbClr val="000000"/>
                </a:solidFill>
                <a:latin typeface="Courier New"/>
              </a:rPr>
              <a:t> &lt;= 166667</a:t>
            </a:r>
            <a:endParaRPr dirty="0"/>
          </a:p>
          <a:p>
            <a:pPr>
              <a:lnSpc>
                <a:spcPct val="100000"/>
              </a:lnSpc>
            </a:pPr>
            <a:r>
              <a:rPr lang="en-US" sz="1200" strike="noStrike" dirty="0">
                <a:solidFill>
                  <a:srgbClr val="000000"/>
                </a:solidFill>
                <a:latin typeface="Courier New"/>
              </a:rPr>
              <a:t>      v = [1 coord1 coord2]';</a:t>
            </a:r>
            <a:endParaRPr dirty="0"/>
          </a:p>
          <a:p>
            <a:pPr>
              <a:lnSpc>
                <a:spcPct val="100000"/>
              </a:lnSpc>
            </a:pPr>
            <a:r>
              <a:rPr lang="en-US" sz="1200" strike="noStrike" dirty="0">
                <a:solidFill>
                  <a:srgbClr val="000000"/>
                </a:solidFill>
                <a:latin typeface="Courier New"/>
              </a:rPr>
              <a:t>   </a:t>
            </a:r>
            <a:r>
              <a:rPr lang="en-US" sz="1200" strike="noStrike" dirty="0" err="1">
                <a:solidFill>
                  <a:srgbClr val="000000"/>
                </a:solidFill>
                <a:latin typeface="Courier New"/>
              </a:rPr>
              <a:t>elseif</a:t>
            </a:r>
            <a:r>
              <a:rPr lang="en-US" sz="1200" strike="noStrike" dirty="0">
                <a:solidFill>
                  <a:srgbClr val="000000"/>
                </a:solidFill>
                <a:latin typeface="Courier New"/>
              </a:rPr>
              <a:t> </a:t>
            </a:r>
            <a:r>
              <a:rPr lang="en-US" sz="1200" strike="noStrike" dirty="0" err="1">
                <a:solidFill>
                  <a:srgbClr val="000000"/>
                </a:solidFill>
                <a:latin typeface="Courier New"/>
              </a:rPr>
              <a:t>i</a:t>
            </a:r>
            <a:r>
              <a:rPr lang="en-US" sz="1200" strike="noStrike" dirty="0">
                <a:solidFill>
                  <a:srgbClr val="000000"/>
                </a:solidFill>
                <a:latin typeface="Courier New"/>
              </a:rPr>
              <a:t> &lt;= 333334</a:t>
            </a:r>
            <a:endParaRPr dirty="0"/>
          </a:p>
          <a:p>
            <a:pPr>
              <a:lnSpc>
                <a:spcPct val="100000"/>
              </a:lnSpc>
            </a:pPr>
            <a:r>
              <a:rPr lang="en-US" sz="1200" strike="noStrike" dirty="0">
                <a:solidFill>
                  <a:srgbClr val="000000"/>
                </a:solidFill>
                <a:latin typeface="Courier New"/>
              </a:rPr>
              <a:t>      v = [coord1 1 coord2]';</a:t>
            </a:r>
            <a:endParaRPr dirty="0"/>
          </a:p>
          <a:p>
            <a:pPr>
              <a:lnSpc>
                <a:spcPct val="100000"/>
              </a:lnSpc>
            </a:pPr>
            <a:r>
              <a:rPr lang="en-US" sz="1200" strike="noStrike" dirty="0">
                <a:solidFill>
                  <a:srgbClr val="000000"/>
                </a:solidFill>
                <a:latin typeface="Courier New"/>
              </a:rPr>
              <a:t>   </a:t>
            </a:r>
            <a:r>
              <a:rPr lang="en-US" sz="1200" strike="noStrike" dirty="0" err="1">
                <a:solidFill>
                  <a:srgbClr val="000000"/>
                </a:solidFill>
                <a:latin typeface="Courier New"/>
              </a:rPr>
              <a:t>elseif</a:t>
            </a:r>
            <a:r>
              <a:rPr lang="en-US" sz="1200" strike="noStrike" dirty="0">
                <a:solidFill>
                  <a:srgbClr val="000000"/>
                </a:solidFill>
                <a:latin typeface="Courier New"/>
              </a:rPr>
              <a:t> </a:t>
            </a:r>
            <a:r>
              <a:rPr lang="en-US" sz="1200" strike="noStrike" dirty="0" err="1">
                <a:solidFill>
                  <a:srgbClr val="000000"/>
                </a:solidFill>
                <a:latin typeface="Courier New"/>
              </a:rPr>
              <a:t>i</a:t>
            </a:r>
            <a:r>
              <a:rPr lang="en-US" sz="1200" strike="noStrike" dirty="0">
                <a:solidFill>
                  <a:srgbClr val="000000"/>
                </a:solidFill>
                <a:latin typeface="Courier New"/>
              </a:rPr>
              <a:t> &lt;= 500001</a:t>
            </a:r>
            <a:endParaRPr dirty="0"/>
          </a:p>
          <a:p>
            <a:pPr>
              <a:lnSpc>
                <a:spcPct val="100000"/>
              </a:lnSpc>
            </a:pPr>
            <a:r>
              <a:rPr lang="en-US" sz="1200" strike="noStrike" dirty="0">
                <a:solidFill>
                  <a:srgbClr val="000000"/>
                </a:solidFill>
                <a:latin typeface="Courier New"/>
              </a:rPr>
              <a:t>      v = [coord1 coord2 1]';</a:t>
            </a:r>
            <a:endParaRPr dirty="0"/>
          </a:p>
          <a:p>
            <a:pPr>
              <a:lnSpc>
                <a:spcPct val="100000"/>
              </a:lnSpc>
            </a:pPr>
            <a:r>
              <a:rPr lang="en-US" sz="1200" strike="noStrike" dirty="0">
                <a:solidFill>
                  <a:srgbClr val="000000"/>
                </a:solidFill>
                <a:latin typeface="Courier New"/>
              </a:rPr>
              <a:t>   </a:t>
            </a:r>
            <a:r>
              <a:rPr lang="en-US" sz="1200" strike="noStrike" dirty="0" err="1">
                <a:solidFill>
                  <a:srgbClr val="000000"/>
                </a:solidFill>
                <a:latin typeface="Courier New"/>
              </a:rPr>
              <a:t>elseif</a:t>
            </a:r>
            <a:r>
              <a:rPr lang="en-US" sz="1200" strike="noStrike" dirty="0">
                <a:solidFill>
                  <a:srgbClr val="000000"/>
                </a:solidFill>
                <a:latin typeface="Courier New"/>
              </a:rPr>
              <a:t> </a:t>
            </a:r>
            <a:r>
              <a:rPr lang="en-US" sz="1200" strike="noStrike" dirty="0" err="1">
                <a:solidFill>
                  <a:srgbClr val="000000"/>
                </a:solidFill>
                <a:latin typeface="Courier New"/>
              </a:rPr>
              <a:t>i</a:t>
            </a:r>
            <a:r>
              <a:rPr lang="en-US" sz="1200" strike="noStrike" dirty="0">
                <a:solidFill>
                  <a:srgbClr val="000000"/>
                </a:solidFill>
                <a:latin typeface="Courier New"/>
              </a:rPr>
              <a:t> &lt;= 666668</a:t>
            </a:r>
            <a:endParaRPr dirty="0"/>
          </a:p>
          <a:p>
            <a:pPr>
              <a:lnSpc>
                <a:spcPct val="100000"/>
              </a:lnSpc>
            </a:pPr>
            <a:r>
              <a:rPr lang="en-US" sz="1200" strike="noStrike" dirty="0">
                <a:solidFill>
                  <a:srgbClr val="000000"/>
                </a:solidFill>
                <a:latin typeface="Courier New"/>
              </a:rPr>
              <a:t>      v = [-1 coord1 coord2]';</a:t>
            </a:r>
            <a:endParaRPr dirty="0"/>
          </a:p>
          <a:p>
            <a:pPr>
              <a:lnSpc>
                <a:spcPct val="100000"/>
              </a:lnSpc>
            </a:pPr>
            <a:r>
              <a:rPr lang="en-US" sz="1200" strike="noStrike" dirty="0">
                <a:solidFill>
                  <a:srgbClr val="000000"/>
                </a:solidFill>
                <a:latin typeface="Courier New"/>
              </a:rPr>
              <a:t>   </a:t>
            </a:r>
            <a:r>
              <a:rPr lang="en-US" sz="1200" strike="noStrike" dirty="0" err="1">
                <a:solidFill>
                  <a:srgbClr val="000000"/>
                </a:solidFill>
                <a:latin typeface="Courier New"/>
              </a:rPr>
              <a:t>elseif</a:t>
            </a:r>
            <a:r>
              <a:rPr lang="en-US" sz="1200" strike="noStrike" dirty="0">
                <a:solidFill>
                  <a:srgbClr val="000000"/>
                </a:solidFill>
                <a:latin typeface="Courier New"/>
              </a:rPr>
              <a:t> </a:t>
            </a:r>
            <a:r>
              <a:rPr lang="en-US" sz="1200" strike="noStrike" dirty="0" err="1">
                <a:solidFill>
                  <a:srgbClr val="000000"/>
                </a:solidFill>
                <a:latin typeface="Courier New"/>
              </a:rPr>
              <a:t>i</a:t>
            </a:r>
            <a:r>
              <a:rPr lang="en-US" sz="1200" strike="noStrike" dirty="0">
                <a:solidFill>
                  <a:srgbClr val="000000"/>
                </a:solidFill>
                <a:latin typeface="Courier New"/>
              </a:rPr>
              <a:t> &lt;= 833335</a:t>
            </a:r>
            <a:endParaRPr dirty="0"/>
          </a:p>
          <a:p>
            <a:pPr>
              <a:lnSpc>
                <a:spcPct val="100000"/>
              </a:lnSpc>
            </a:pPr>
            <a:r>
              <a:rPr lang="en-US" sz="1200" strike="noStrike" dirty="0">
                <a:solidFill>
                  <a:srgbClr val="000000"/>
                </a:solidFill>
                <a:latin typeface="Courier New"/>
              </a:rPr>
              <a:t>      v = [coord1 -1 coord2]';</a:t>
            </a:r>
            <a:endParaRPr dirty="0"/>
          </a:p>
          <a:p>
            <a:pPr>
              <a:lnSpc>
                <a:spcPct val="100000"/>
              </a:lnSpc>
            </a:pPr>
            <a:r>
              <a:rPr lang="en-US" sz="1200" strike="noStrike" dirty="0">
                <a:solidFill>
                  <a:srgbClr val="000000"/>
                </a:solidFill>
                <a:latin typeface="Courier New"/>
              </a:rPr>
              <a:t>   else</a:t>
            </a:r>
            <a:endParaRPr dirty="0"/>
          </a:p>
          <a:p>
            <a:pPr>
              <a:lnSpc>
                <a:spcPct val="100000"/>
              </a:lnSpc>
            </a:pPr>
            <a:r>
              <a:rPr lang="en-US" sz="1200" strike="noStrike" dirty="0">
                <a:solidFill>
                  <a:srgbClr val="000000"/>
                </a:solidFill>
                <a:latin typeface="Courier New"/>
              </a:rPr>
              <a:t>      v = [coord1 coord2 -1]';</a:t>
            </a:r>
            <a:endParaRPr dirty="0"/>
          </a:p>
          <a:p>
            <a:pPr>
              <a:lnSpc>
                <a:spcPct val="100000"/>
              </a:lnSpc>
            </a:pPr>
            <a:r>
              <a:rPr lang="en-US" sz="1200" strike="noStrike" dirty="0">
                <a:solidFill>
                  <a:srgbClr val="000000"/>
                </a:solidFill>
                <a:latin typeface="Courier New"/>
              </a:rPr>
              <a:t>   </a:t>
            </a:r>
            <a:r>
              <a:rPr lang="en-US" sz="1200" strike="noStrike" dirty="0" smtClean="0">
                <a:solidFill>
                  <a:srgbClr val="000000"/>
                </a:solidFill>
                <a:latin typeface="Courier New"/>
              </a:rPr>
              <a:t>end</a:t>
            </a:r>
            <a:endParaRPr dirty="0"/>
          </a:p>
          <a:p>
            <a:pPr>
              <a:lnSpc>
                <a:spcPct val="100000"/>
              </a:lnSpc>
            </a:pPr>
            <a:r>
              <a:rPr lang="en-US" sz="1200" strike="noStrike" dirty="0">
                <a:solidFill>
                  <a:srgbClr val="000000"/>
                </a:solidFill>
                <a:latin typeface="Courier New"/>
              </a:rPr>
              <a:t>   </a:t>
            </a:r>
            <a:r>
              <a:rPr lang="en-US" sz="1200" strike="noStrike" dirty="0" err="1">
                <a:solidFill>
                  <a:srgbClr val="000000"/>
                </a:solidFill>
                <a:latin typeface="Courier New"/>
              </a:rPr>
              <a:t>bvalue</a:t>
            </a:r>
            <a:r>
              <a:rPr lang="en-US" sz="1200" strike="noStrike" dirty="0">
                <a:solidFill>
                  <a:srgbClr val="000000"/>
                </a:solidFill>
                <a:latin typeface="Courier New"/>
              </a:rPr>
              <a:t> = norm(A*v,'</a:t>
            </a:r>
            <a:r>
              <a:rPr lang="en-US" sz="1200" strike="noStrike" dirty="0" err="1">
                <a:solidFill>
                  <a:srgbClr val="000000"/>
                </a:solidFill>
                <a:latin typeface="Courier New"/>
              </a:rPr>
              <a:t>inf</a:t>
            </a:r>
            <a:r>
              <a:rPr lang="en-US" sz="1200" strike="noStrike" dirty="0">
                <a:solidFill>
                  <a:srgbClr val="000000"/>
                </a:solidFill>
                <a:latin typeface="Courier New"/>
              </a:rPr>
              <a:t>');</a:t>
            </a:r>
            <a:endParaRPr dirty="0"/>
          </a:p>
          <a:p>
            <a:pPr>
              <a:lnSpc>
                <a:spcPct val="100000"/>
              </a:lnSpc>
            </a:pPr>
            <a:r>
              <a:rPr lang="en-US" sz="1200" strike="noStrike" dirty="0">
                <a:solidFill>
                  <a:srgbClr val="000000"/>
                </a:solidFill>
                <a:latin typeface="Courier New"/>
              </a:rPr>
              <a:t>   if </a:t>
            </a:r>
            <a:r>
              <a:rPr lang="en-US" sz="1200" strike="noStrike" dirty="0" err="1">
                <a:solidFill>
                  <a:srgbClr val="000000"/>
                </a:solidFill>
                <a:latin typeface="Courier New"/>
              </a:rPr>
              <a:t>bvalue</a:t>
            </a:r>
            <a:r>
              <a:rPr lang="en-US" sz="1200" strike="noStrike" dirty="0">
                <a:solidFill>
                  <a:srgbClr val="000000"/>
                </a:solidFill>
                <a:latin typeface="Courier New"/>
              </a:rPr>
              <a:t> &gt; max</a:t>
            </a:r>
            <a:endParaRPr dirty="0"/>
          </a:p>
          <a:p>
            <a:pPr>
              <a:lnSpc>
                <a:spcPct val="100000"/>
              </a:lnSpc>
            </a:pPr>
            <a:r>
              <a:rPr lang="en-US" sz="1200" strike="noStrike" dirty="0">
                <a:solidFill>
                  <a:srgbClr val="000000"/>
                </a:solidFill>
                <a:latin typeface="Courier New"/>
              </a:rPr>
              <a:t>      max = </a:t>
            </a:r>
            <a:r>
              <a:rPr lang="en-US" sz="1200" strike="noStrike" dirty="0" err="1">
                <a:solidFill>
                  <a:srgbClr val="000000"/>
                </a:solidFill>
                <a:latin typeface="Courier New"/>
              </a:rPr>
              <a:t>bvalue</a:t>
            </a:r>
            <a:r>
              <a:rPr lang="en-US" sz="1200" strike="noStrike" dirty="0">
                <a:solidFill>
                  <a:srgbClr val="000000"/>
                </a:solidFill>
                <a:latin typeface="Courier New"/>
              </a:rPr>
              <a:t>;</a:t>
            </a:r>
            <a:endParaRPr dirty="0"/>
          </a:p>
          <a:p>
            <a:pPr>
              <a:lnSpc>
                <a:spcPct val="100000"/>
              </a:lnSpc>
            </a:pPr>
            <a:r>
              <a:rPr lang="en-US" sz="1200" strike="noStrike" dirty="0">
                <a:solidFill>
                  <a:srgbClr val="000000"/>
                </a:solidFill>
                <a:latin typeface="Courier New"/>
              </a:rPr>
              <a:t>   end</a:t>
            </a:r>
            <a:endParaRPr dirty="0"/>
          </a:p>
          <a:p>
            <a:pPr>
              <a:lnSpc>
                <a:spcPct val="100000"/>
              </a:lnSpc>
            </a:pPr>
            <a:r>
              <a:rPr lang="en-US" sz="1200" strike="noStrike" dirty="0">
                <a:solidFill>
                  <a:srgbClr val="000000"/>
                </a:solidFill>
                <a:latin typeface="Courier New"/>
              </a:rPr>
              <a:t>   max = round(max);</a:t>
            </a:r>
            <a:endParaRPr dirty="0"/>
          </a:p>
          <a:p>
            <a:pPr>
              <a:lnSpc>
                <a:spcPct val="100000"/>
              </a:lnSpc>
            </a:pPr>
            <a:r>
              <a:rPr lang="en-US" sz="1200" strike="noStrike" dirty="0">
                <a:solidFill>
                  <a:srgbClr val="000000"/>
                </a:solidFill>
                <a:latin typeface="Courier New"/>
              </a:rPr>
              <a:t>end</a:t>
            </a:r>
            <a:endParaRPr dirty="0"/>
          </a:p>
          <a:p>
            <a:pPr>
              <a:lnSpc>
                <a:spcPct val="100000"/>
              </a:lnSpc>
            </a:pPr>
            <a:r>
              <a:rPr lang="en-US" strike="noStrike" dirty="0">
                <a:solidFill>
                  <a:srgbClr val="000000"/>
                </a:solidFill>
                <a:latin typeface="Calibri"/>
              </a:rPr>
              <a:t> </a:t>
            </a:r>
            <a:endParaRPr dirty="0"/>
          </a:p>
        </p:txBody>
      </p:sp>
      <p:pic>
        <p:nvPicPr>
          <p:cNvPr id="173" name="Picture 172"/>
          <p:cNvPicPr/>
          <p:nvPr/>
        </p:nvPicPr>
        <p:blipFill>
          <a:blip r:embed="rId2"/>
          <a:stretch/>
        </p:blipFill>
        <p:spPr>
          <a:xfrm>
            <a:off x="5142348" y="584280"/>
            <a:ext cx="723960" cy="4316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457200" y="0"/>
            <a:ext cx="8229240" cy="1142640"/>
          </a:xfrm>
          <a:prstGeom prst="rect">
            <a:avLst/>
          </a:prstGeom>
          <a:noFill/>
          <a:ln>
            <a:noFill/>
          </a:ln>
        </p:spPr>
        <p:txBody>
          <a:bodyPr anchor="ctr"/>
          <a:lstStyle/>
          <a:p>
            <a:pPr algn="ctr">
              <a:lnSpc>
                <a:spcPct val="100000"/>
              </a:lnSpc>
            </a:pPr>
            <a:r>
              <a:rPr lang="en-US" sz="4400" strike="noStrike" dirty="0" smtClean="0">
                <a:solidFill>
                  <a:srgbClr val="000000"/>
                </a:solidFill>
                <a:latin typeface="Calibri"/>
              </a:rPr>
              <a:t>Experiment</a:t>
            </a:r>
            <a:endParaRPr dirty="0"/>
          </a:p>
        </p:txBody>
      </p:sp>
      <p:sp>
        <p:nvSpPr>
          <p:cNvPr id="175" name="CustomShape 2"/>
          <p:cNvSpPr/>
          <p:nvPr/>
        </p:nvSpPr>
        <p:spPr>
          <a:xfrm>
            <a:off x="2050560" y="1221840"/>
            <a:ext cx="4021560" cy="4753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ourier New"/>
              </a:rPr>
              <a:t>&gt;&gt; A = randi([-100 100],3,3)</a:t>
            </a:r>
            <a:endParaRPr/>
          </a:p>
          <a:p>
            <a:pPr>
              <a:lnSpc>
                <a:spcPct val="100000"/>
              </a:lnSpc>
            </a:pPr>
            <a:endParaRPr/>
          </a:p>
          <a:p>
            <a:pPr>
              <a:lnSpc>
                <a:spcPct val="100000"/>
              </a:lnSpc>
            </a:pPr>
            <a:r>
              <a:rPr lang="en-US" strike="noStrike">
                <a:solidFill>
                  <a:srgbClr val="000000"/>
                </a:solidFill>
                <a:latin typeface="Courier New"/>
              </a:rPr>
              <a:t>A =</a:t>
            </a:r>
            <a:endParaRPr/>
          </a:p>
          <a:p>
            <a:pPr>
              <a:lnSpc>
                <a:spcPct val="100000"/>
              </a:lnSpc>
            </a:pPr>
            <a:endParaRPr/>
          </a:p>
          <a:p>
            <a:pPr>
              <a:lnSpc>
                <a:spcPct val="100000"/>
              </a:lnSpc>
            </a:pPr>
            <a:r>
              <a:rPr lang="en-US" strike="noStrike">
                <a:solidFill>
                  <a:srgbClr val="000000"/>
                </a:solidFill>
                <a:latin typeface="Courier New"/>
              </a:rPr>
              <a:t>   -13   -61   -44</a:t>
            </a:r>
            <a:endParaRPr/>
          </a:p>
          <a:p>
            <a:pPr>
              <a:lnSpc>
                <a:spcPct val="100000"/>
              </a:lnSpc>
            </a:pPr>
            <a:r>
              <a:rPr lang="en-US" strike="noStrike">
                <a:solidFill>
                  <a:srgbClr val="000000"/>
                </a:solidFill>
                <a:latin typeface="Courier New"/>
              </a:rPr>
              <a:t>    57   -49   -32</a:t>
            </a:r>
            <a:endParaRPr/>
          </a:p>
          <a:p>
            <a:pPr>
              <a:lnSpc>
                <a:spcPct val="100000"/>
              </a:lnSpc>
            </a:pPr>
            <a:r>
              <a:rPr lang="en-US" strike="noStrike">
                <a:solidFill>
                  <a:srgbClr val="000000"/>
                </a:solidFill>
                <a:latin typeface="Courier New"/>
              </a:rPr>
              <a:t>   -21   -97   -16</a:t>
            </a:r>
            <a:endParaRPr/>
          </a:p>
          <a:p>
            <a:pPr>
              <a:lnSpc>
                <a:spcPct val="100000"/>
              </a:lnSpc>
            </a:pPr>
            <a:endParaRPr/>
          </a:p>
          <a:p>
            <a:pPr>
              <a:lnSpc>
                <a:spcPct val="100000"/>
              </a:lnSpc>
            </a:pPr>
            <a:r>
              <a:rPr lang="en-US" strike="noStrike">
                <a:solidFill>
                  <a:srgbClr val="000000"/>
                </a:solidFill>
                <a:latin typeface="Courier New"/>
              </a:rPr>
              <a:t>&gt;&gt; approxinfnorm_3D(A)</a:t>
            </a:r>
            <a:endParaRPr/>
          </a:p>
          <a:p>
            <a:pPr>
              <a:lnSpc>
                <a:spcPct val="100000"/>
              </a:lnSpc>
            </a:pPr>
            <a:endParaRPr/>
          </a:p>
          <a:p>
            <a:pPr>
              <a:lnSpc>
                <a:spcPct val="100000"/>
              </a:lnSpc>
            </a:pPr>
            <a:r>
              <a:rPr lang="en-US" strike="noStrike">
                <a:solidFill>
                  <a:srgbClr val="000000"/>
                </a:solidFill>
                <a:latin typeface="Courier New"/>
              </a:rPr>
              <a:t>ans =</a:t>
            </a:r>
            <a:endParaRPr/>
          </a:p>
          <a:p>
            <a:pPr>
              <a:lnSpc>
                <a:spcPct val="100000"/>
              </a:lnSpc>
            </a:pPr>
            <a:r>
              <a:rPr lang="en-US" strike="noStrike">
                <a:solidFill>
                  <a:srgbClr val="000000"/>
                </a:solidFill>
                <a:latin typeface="Courier New"/>
              </a:rPr>
              <a:t>   138</a:t>
            </a:r>
            <a:endParaRPr/>
          </a:p>
          <a:p>
            <a:pPr>
              <a:lnSpc>
                <a:spcPct val="100000"/>
              </a:lnSpc>
            </a:pPr>
            <a:endParaRPr/>
          </a:p>
          <a:p>
            <a:pPr>
              <a:lnSpc>
                <a:spcPct val="100000"/>
              </a:lnSpc>
            </a:pPr>
            <a:r>
              <a:rPr lang="en-US" strike="noStrike">
                <a:solidFill>
                  <a:srgbClr val="000000"/>
                </a:solidFill>
                <a:latin typeface="Courier New"/>
              </a:rPr>
              <a:t>&gt;&gt; norm(A,inf)</a:t>
            </a:r>
            <a:endParaRPr/>
          </a:p>
          <a:p>
            <a:pPr>
              <a:lnSpc>
                <a:spcPct val="100000"/>
              </a:lnSpc>
            </a:pPr>
            <a:endParaRPr/>
          </a:p>
          <a:p>
            <a:pPr>
              <a:lnSpc>
                <a:spcPct val="100000"/>
              </a:lnSpc>
            </a:pPr>
            <a:r>
              <a:rPr lang="en-US" strike="noStrike">
                <a:solidFill>
                  <a:srgbClr val="000000"/>
                </a:solidFill>
                <a:latin typeface="Courier New"/>
              </a:rPr>
              <a:t>ans =</a:t>
            </a:r>
            <a:endParaRPr/>
          </a:p>
          <a:p>
            <a:pPr>
              <a:lnSpc>
                <a:spcPct val="100000"/>
              </a:lnSpc>
            </a:pPr>
            <a:r>
              <a:rPr lang="en-US" strike="noStrike">
                <a:solidFill>
                  <a:srgbClr val="000000"/>
                </a:solidFill>
                <a:latin typeface="Courier New"/>
              </a:rPr>
              <a:t>   138</a:t>
            </a:r>
            <a:endParaRPr/>
          </a:p>
        </p:txBody>
      </p:sp>
      <p:sp>
        <p:nvSpPr>
          <p:cNvPr id="176" name="CustomShape 3"/>
          <p:cNvSpPr/>
          <p:nvPr/>
        </p:nvSpPr>
        <p:spPr>
          <a:xfrm flipH="1">
            <a:off x="4636800" y="2780640"/>
            <a:ext cx="1163880" cy="360"/>
          </a:xfrm>
          <a:prstGeom prst="straightConnector1">
            <a:avLst/>
          </a:prstGeom>
          <a:noFill/>
          <a:ln>
            <a:round/>
            <a:tailEnd type="arrow" w="med" len="med"/>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177" name="Picture 176"/>
          <p:cNvPicPr/>
          <p:nvPr/>
        </p:nvPicPr>
        <p:blipFill>
          <a:blip r:embed="rId2"/>
          <a:stretch/>
        </p:blipFill>
        <p:spPr>
          <a:xfrm>
            <a:off x="5994360" y="2590920"/>
            <a:ext cx="2781360" cy="3556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Four Matrix Norms</a:t>
            </a:r>
            <a:endParaRPr/>
          </a:p>
        </p:txBody>
      </p:sp>
      <p:sp>
        <p:nvSpPr>
          <p:cNvPr id="179"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The </a:t>
            </a:r>
            <a:r>
              <a:rPr lang="en-US" sz="3200" strike="noStrike" dirty="0">
                <a:solidFill>
                  <a:srgbClr val="000000"/>
                </a:solidFill>
                <a:latin typeface="Calibri"/>
              </a:rPr>
              <a:t>formula for calculating the Frobenius norm is straightforward. In the case the induced p-norms, we need a formula for           , and this seems complicated. In fact, some significant mathematics is required, especially for the matrix 2-norm.</a:t>
            </a:r>
            <a:endParaRPr dirty="0"/>
          </a:p>
        </p:txBody>
      </p:sp>
      <p:pic>
        <p:nvPicPr>
          <p:cNvPr id="180" name="Picture 179"/>
          <p:cNvPicPr/>
          <p:nvPr/>
        </p:nvPicPr>
        <p:blipFill>
          <a:blip r:embed="rId2"/>
          <a:stretch/>
        </p:blipFill>
        <p:spPr>
          <a:xfrm>
            <a:off x="5511482" y="2528210"/>
            <a:ext cx="914400" cy="6602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The p-Norms</a:t>
            </a:r>
            <a:endParaRPr/>
          </a:p>
        </p:txBody>
      </p:sp>
      <p:sp>
        <p:nvSpPr>
          <p:cNvPr id="86"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There </a:t>
            </a:r>
            <a:r>
              <a:rPr lang="en-US" sz="3200" strike="noStrike" dirty="0">
                <a:solidFill>
                  <a:srgbClr val="000000"/>
                </a:solidFill>
                <a:latin typeface="Calibri"/>
              </a:rPr>
              <a:t>are a variety of norms, but the most frequently used ones are the p-norms.</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685800" y="0"/>
            <a:ext cx="77720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Norm Formulas</a:t>
            </a:r>
            <a:endParaRPr/>
          </a:p>
        </p:txBody>
      </p:sp>
      <p:sp>
        <p:nvSpPr>
          <p:cNvPr id="182" name="CustomShape 2"/>
          <p:cNvSpPr/>
          <p:nvPr/>
        </p:nvSpPr>
        <p:spPr>
          <a:xfrm>
            <a:off x="1756080" y="5551920"/>
            <a:ext cx="546192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strike="noStrike">
                <a:solidFill>
                  <a:srgbClr val="000000"/>
                </a:solidFill>
                <a:latin typeface="Calibri"/>
              </a:rPr>
              <a:t>NOTE: A formula for the 2-norm is missing.</a:t>
            </a:r>
            <a:endParaRPr/>
          </a:p>
          <a:p>
            <a:pPr>
              <a:lnSpc>
                <a:spcPct val="100000"/>
              </a:lnSpc>
            </a:pPr>
            <a:r>
              <a:rPr lang="en-US" sz="2400" strike="noStrike">
                <a:solidFill>
                  <a:srgbClr val="000000"/>
                </a:solidFill>
                <a:latin typeface="Calibri"/>
              </a:rPr>
              <a:t>Its determination is more complex.</a:t>
            </a:r>
            <a:endParaRPr/>
          </a:p>
        </p:txBody>
      </p:sp>
      <p:pic>
        <p:nvPicPr>
          <p:cNvPr id="183" name="Picture 3"/>
          <p:cNvPicPr/>
          <p:nvPr/>
        </p:nvPicPr>
        <p:blipFill>
          <a:blip r:embed="rId2"/>
          <a:stretch/>
        </p:blipFill>
        <p:spPr>
          <a:xfrm>
            <a:off x="531720" y="1567440"/>
            <a:ext cx="3340440" cy="3137400"/>
          </a:xfrm>
          <a:prstGeom prst="rect">
            <a:avLst/>
          </a:prstGeom>
          <a:ln>
            <a:noFill/>
          </a:ln>
        </p:spPr>
      </p:pic>
      <p:pic>
        <p:nvPicPr>
          <p:cNvPr id="184" name="Picture 183"/>
          <p:cNvPicPr/>
          <p:nvPr/>
        </p:nvPicPr>
        <p:blipFill>
          <a:blip r:embed="rId3"/>
          <a:stretch/>
        </p:blipFill>
        <p:spPr>
          <a:xfrm>
            <a:off x="5778360" y="2057400"/>
            <a:ext cx="2781360" cy="3263760"/>
          </a:xfrm>
          <a:prstGeom prst="rect">
            <a:avLst/>
          </a:prstGeom>
          <a:ln>
            <a:noFill/>
          </a:ln>
        </p:spPr>
      </p:pic>
      <p:pic>
        <p:nvPicPr>
          <p:cNvPr id="185" name="Picture 184"/>
          <p:cNvPicPr/>
          <p:nvPr/>
        </p:nvPicPr>
        <p:blipFill>
          <a:blip r:embed="rId4"/>
          <a:stretch/>
        </p:blipFill>
        <p:spPr>
          <a:xfrm>
            <a:off x="6019920" y="1143000"/>
            <a:ext cx="2031840" cy="6602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dirty="0" smtClean="0">
                <a:solidFill>
                  <a:srgbClr val="000000"/>
                </a:solidFill>
                <a:latin typeface="Calibri"/>
              </a:rPr>
              <a:t>Example 2</a:t>
            </a:r>
            <a:endParaRPr dirty="0"/>
          </a:p>
        </p:txBody>
      </p:sp>
      <p:pic>
        <p:nvPicPr>
          <p:cNvPr id="187" name="Picture 4"/>
          <p:cNvPicPr/>
          <p:nvPr/>
        </p:nvPicPr>
        <p:blipFill>
          <a:blip r:embed="rId2"/>
          <a:stretch/>
        </p:blipFill>
        <p:spPr>
          <a:xfrm>
            <a:off x="507960" y="1722240"/>
            <a:ext cx="8127720" cy="21078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dirty="0">
                <a:solidFill>
                  <a:srgbClr val="000000"/>
                </a:solidFill>
                <a:latin typeface="Calibri"/>
              </a:rPr>
              <a:t>Submultiplicative Matrix Norms </a:t>
            </a:r>
            <a:endParaRPr dirty="0"/>
          </a:p>
        </p:txBody>
      </p:sp>
      <p:sp>
        <p:nvSpPr>
          <p:cNvPr id="189" name="TextShape 2"/>
          <p:cNvSpPr txBox="1"/>
          <p:nvPr/>
        </p:nvSpPr>
        <p:spPr>
          <a:xfrm>
            <a:off x="457200" y="221004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The </a:t>
            </a:r>
            <a:r>
              <a:rPr lang="en-US" sz="3200" strike="noStrike" dirty="0">
                <a:solidFill>
                  <a:srgbClr val="000000"/>
                </a:solidFill>
                <a:latin typeface="Calibri"/>
              </a:rPr>
              <a:t>Frobenius and the induced matrix norms are submultiplicative.</a:t>
            </a:r>
            <a:endParaRPr dirty="0"/>
          </a:p>
        </p:txBody>
      </p:sp>
      <p:pic>
        <p:nvPicPr>
          <p:cNvPr id="190" name="Picture 5"/>
          <p:cNvPicPr/>
          <p:nvPr/>
        </p:nvPicPr>
        <p:blipFill>
          <a:blip r:embed="rId2"/>
          <a:stretch/>
        </p:blipFill>
        <p:spPr>
          <a:xfrm>
            <a:off x="211680" y="1507680"/>
            <a:ext cx="8737200" cy="5583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bwMode="auto">
          <a:xfrm>
            <a:off x="190500" y="2068483"/>
            <a:ext cx="8763000" cy="19812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 name="Title 2"/>
          <p:cNvSpPr>
            <a:spLocks noGrp="1"/>
          </p:cNvSpPr>
          <p:nvPr>
            <p:ph type="title"/>
          </p:nvPr>
        </p:nvSpPr>
        <p:spPr/>
        <p:txBody>
          <a:bodyPr/>
          <a:lstStyle/>
          <a:p>
            <a:r>
              <a:rPr lang="en-US" dirty="0"/>
              <a:t>Important Result</a:t>
            </a:r>
          </a:p>
        </p:txBody>
      </p:sp>
    </p:spTree>
    <p:extLst>
      <p:ext uri="{BB962C8B-B14F-4D97-AF65-F5344CB8AC3E}">
        <p14:creationId xmlns:p14="http://schemas.microsoft.com/office/powerpoint/2010/main" val="9886565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dirty="0">
                <a:solidFill>
                  <a:srgbClr val="000000"/>
                </a:solidFill>
                <a:latin typeface="Calibri"/>
              </a:rPr>
              <a:t>The </a:t>
            </a:r>
            <a:r>
              <a:rPr lang="en-US" sz="4400" strike="noStrike" dirty="0" smtClean="0">
                <a:solidFill>
                  <a:srgbClr val="000000"/>
                </a:solidFill>
                <a:latin typeface="Calibri"/>
              </a:rPr>
              <a:t>Matrix 2-Norm</a:t>
            </a:r>
            <a:endParaRPr dirty="0"/>
          </a:p>
        </p:txBody>
      </p:sp>
      <p:sp>
        <p:nvSpPr>
          <p:cNvPr id="192" name="TextShape 2"/>
          <p:cNvSpPr txBox="1"/>
          <p:nvPr/>
        </p:nvSpPr>
        <p:spPr>
          <a:xfrm>
            <a:off x="380160" y="1417679"/>
            <a:ext cx="8229240" cy="5182935"/>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It </a:t>
            </a:r>
            <a:r>
              <a:rPr lang="en-US" sz="3200" strike="noStrike" dirty="0">
                <a:solidFill>
                  <a:srgbClr val="000000"/>
                </a:solidFill>
                <a:latin typeface="Calibri"/>
              </a:rPr>
              <a:t>would seem reasonable that this norm would be more complicated to calculate, since
and this is true. However,       is the most used matrix norm. The derivation of its value is involved; furthermore, its computation </a:t>
            </a:r>
            <a:endParaRPr dirty="0"/>
          </a:p>
          <a:p>
            <a:pPr>
              <a:lnSpc>
                <a:spcPct val="100000"/>
              </a:lnSpc>
              <a:buFont typeface="Arial"/>
              <a:buChar char="•"/>
            </a:pPr>
            <a:r>
              <a:rPr lang="en-US" sz="3200" strike="noStrike" dirty="0">
                <a:solidFill>
                  <a:srgbClr val="000000"/>
                </a:solidFill>
                <a:latin typeface="Calibri"/>
              </a:rPr>
              <a:t>In </a:t>
            </a:r>
            <a:r>
              <a:rPr lang="en-US" sz="3200" i="1" strike="noStrike" dirty="0" err="1">
                <a:solidFill>
                  <a:srgbClr val="000000"/>
                </a:solidFill>
                <a:latin typeface="Calibri"/>
              </a:rPr>
              <a:t>R</a:t>
            </a:r>
            <a:r>
              <a:rPr lang="en-US" sz="3200" i="1" strike="noStrike" baseline="30000" dirty="0" err="1">
                <a:solidFill>
                  <a:srgbClr val="000000"/>
                </a:solidFill>
                <a:latin typeface="Calibri"/>
              </a:rPr>
              <a:t>n</a:t>
            </a:r>
            <a:r>
              <a:rPr lang="en-US" sz="3200" strike="noStrike" dirty="0">
                <a:solidFill>
                  <a:srgbClr val="000000"/>
                </a:solidFill>
                <a:latin typeface="Calibri"/>
              </a:rPr>
              <a:t> ,        is the maximum value of         for</a:t>
            </a:r>
            <a:r>
              <a:rPr lang="en-US" sz="3200" i="1" strike="noStrike" dirty="0">
                <a:solidFill>
                  <a:srgbClr val="000000"/>
                </a:solidFill>
                <a:latin typeface="Calibri"/>
              </a:rPr>
              <a:t> x</a:t>
            </a:r>
            <a:r>
              <a:rPr lang="en-US" sz="3200" strike="noStrike" dirty="0">
                <a:solidFill>
                  <a:srgbClr val="000000"/>
                </a:solidFill>
                <a:latin typeface="Calibri"/>
              </a:rPr>
              <a:t> on the unit circle. This is a nonlinear optimization problem with constraints. </a:t>
            </a:r>
            <a:endParaRPr dirty="0"/>
          </a:p>
        </p:txBody>
      </p:sp>
      <p:pic>
        <p:nvPicPr>
          <p:cNvPr id="193" name="Picture 7"/>
          <p:cNvPicPr/>
          <p:nvPr/>
        </p:nvPicPr>
        <p:blipFill>
          <a:blip r:embed="rId2"/>
          <a:stretch/>
        </p:blipFill>
        <p:spPr>
          <a:xfrm>
            <a:off x="2573640" y="2562120"/>
            <a:ext cx="3125520" cy="330120"/>
          </a:xfrm>
          <a:prstGeom prst="rect">
            <a:avLst/>
          </a:prstGeom>
          <a:ln>
            <a:noFill/>
          </a:ln>
        </p:spPr>
      </p:pic>
      <p:pic>
        <p:nvPicPr>
          <p:cNvPr id="194" name="Picture 193"/>
          <p:cNvPicPr/>
          <p:nvPr/>
        </p:nvPicPr>
        <p:blipFill>
          <a:blip r:embed="rId3"/>
          <a:stretch/>
        </p:blipFill>
        <p:spPr>
          <a:xfrm>
            <a:off x="4890168" y="3528204"/>
            <a:ext cx="507960" cy="419040"/>
          </a:xfrm>
          <a:prstGeom prst="rect">
            <a:avLst/>
          </a:prstGeom>
          <a:ln>
            <a:noFill/>
          </a:ln>
        </p:spPr>
      </p:pic>
      <p:pic>
        <p:nvPicPr>
          <p:cNvPr id="195" name="Picture 194"/>
          <p:cNvPicPr/>
          <p:nvPr/>
        </p:nvPicPr>
        <p:blipFill>
          <a:blip r:embed="rId3"/>
          <a:stretch/>
        </p:blipFill>
        <p:spPr>
          <a:xfrm>
            <a:off x="1647333" y="4913748"/>
            <a:ext cx="673200" cy="546120"/>
          </a:xfrm>
          <a:prstGeom prst="rect">
            <a:avLst/>
          </a:prstGeom>
          <a:ln>
            <a:noFill/>
          </a:ln>
        </p:spPr>
      </p:pic>
      <p:pic>
        <p:nvPicPr>
          <p:cNvPr id="196" name="Picture 195"/>
          <p:cNvPicPr/>
          <p:nvPr/>
        </p:nvPicPr>
        <p:blipFill>
          <a:blip r:embed="rId4"/>
          <a:stretch/>
        </p:blipFill>
        <p:spPr>
          <a:xfrm>
            <a:off x="6376572" y="4948930"/>
            <a:ext cx="698400" cy="4698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457200" y="-1404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Geometric Interpretation of the Matrix 2-Norm</a:t>
            </a:r>
            <a:endParaRPr/>
          </a:p>
        </p:txBody>
      </p:sp>
      <p:sp>
        <p:nvSpPr>
          <p:cNvPr id="198" name="TextShape 2"/>
          <p:cNvSpPr txBox="1"/>
          <p:nvPr/>
        </p:nvSpPr>
        <p:spPr>
          <a:xfrm>
            <a:off x="457200" y="111924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It </a:t>
            </a:r>
            <a:r>
              <a:rPr lang="en-US" sz="3200" strike="noStrike" dirty="0">
                <a:solidFill>
                  <a:srgbClr val="000000"/>
                </a:solidFill>
                <a:latin typeface="Calibri"/>
              </a:rPr>
              <a:t>will be shown in Chapter 15 that the image of the unit sphere in </a:t>
            </a:r>
            <a:r>
              <a:rPr lang="en-US" sz="3200" i="1" strike="noStrike" dirty="0" err="1">
                <a:solidFill>
                  <a:srgbClr val="000000"/>
                </a:solidFill>
                <a:latin typeface="Calibri"/>
              </a:rPr>
              <a:t>R</a:t>
            </a:r>
            <a:r>
              <a:rPr lang="en-US" sz="3200" i="1" strike="noStrike" baseline="30000" dirty="0" err="1">
                <a:solidFill>
                  <a:srgbClr val="000000"/>
                </a:solidFill>
                <a:latin typeface="Calibri"/>
              </a:rPr>
              <a:t>n</a:t>
            </a:r>
            <a:r>
              <a:rPr lang="en-US" sz="3200" strike="noStrike" dirty="0">
                <a:solidFill>
                  <a:srgbClr val="000000"/>
                </a:solidFill>
                <a:latin typeface="Calibri"/>
              </a:rPr>
              <a:t> is an ellipse. The longest distance from the center of the ellipse to the ellipse boundary is the value of the
</a:t>
            </a:r>
            <a:r>
              <a:rPr lang="en-US" sz="3200" strike="noStrike" dirty="0" smtClean="0">
                <a:solidFill>
                  <a:srgbClr val="000000"/>
                </a:solidFill>
                <a:latin typeface="Calibri"/>
              </a:rPr>
              <a:t> 2</a:t>
            </a:r>
            <a:r>
              <a:rPr lang="en-US" sz="3200" strike="noStrike" dirty="0">
                <a:solidFill>
                  <a:srgbClr val="000000"/>
                </a:solidFill>
                <a:latin typeface="Calibri"/>
              </a:rPr>
              <a:t>-norm. In the plane, this is the length of the </a:t>
            </a:r>
            <a:r>
              <a:rPr lang="en-US" sz="3200" strike="noStrike" dirty="0" err="1">
                <a:solidFill>
                  <a:srgbClr val="000000"/>
                </a:solidFill>
                <a:latin typeface="Calibri"/>
              </a:rPr>
              <a:t>semimajor</a:t>
            </a:r>
            <a:r>
              <a:rPr lang="en-US" sz="3200" strike="noStrike" dirty="0">
                <a:solidFill>
                  <a:srgbClr val="000000"/>
                </a:solidFill>
                <a:latin typeface="Calibri"/>
              </a:rPr>
              <a:t> axis of the ellipse.</a:t>
            </a:r>
            <a:endParaRPr dirty="0"/>
          </a:p>
        </p:txBody>
      </p:sp>
      <p:pic>
        <p:nvPicPr>
          <p:cNvPr id="199" name="Picture 3"/>
          <p:cNvPicPr/>
          <p:nvPr/>
        </p:nvPicPr>
        <p:blipFill>
          <a:blip r:embed="rId2"/>
          <a:stretch/>
        </p:blipFill>
        <p:spPr>
          <a:xfrm>
            <a:off x="2779560" y="4091040"/>
            <a:ext cx="3150720" cy="26632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Computing</a:t>
            </a:r>
            <a:endParaRPr/>
          </a:p>
        </p:txBody>
      </p:sp>
      <p:sp>
        <p:nvSpPr>
          <p:cNvPr id="201" name="TextShape 2"/>
          <p:cNvSpPr txBox="1"/>
          <p:nvPr/>
        </p:nvSpPr>
        <p:spPr>
          <a:xfrm>
            <a:off x="312878"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The </a:t>
            </a:r>
            <a:r>
              <a:rPr lang="en-US" sz="3200" strike="noStrike" dirty="0">
                <a:solidFill>
                  <a:srgbClr val="000000"/>
                </a:solidFill>
                <a:latin typeface="Calibri"/>
              </a:rPr>
              <a:t>eigenvalues of a symmetric matrix are real.</a:t>
            </a:r>
            <a:endParaRPr dirty="0"/>
          </a:p>
          <a:p>
            <a:pPr>
              <a:lnSpc>
                <a:spcPct val="100000"/>
              </a:lnSpc>
            </a:pPr>
            <a:r>
              <a:rPr lang="en-US" sz="3200" strike="noStrike" dirty="0">
                <a:solidFill>
                  <a:srgbClr val="000000"/>
                </a:solidFill>
                <a:latin typeface="Calibri"/>
              </a:rPr>
              <a:t>         </a:t>
            </a:r>
            <a:endParaRPr lang="en-US" sz="3200" strike="noStrike" dirty="0" smtClean="0">
              <a:solidFill>
                <a:srgbClr val="000000"/>
              </a:solidFill>
              <a:latin typeface="Calibri"/>
            </a:endParaRPr>
          </a:p>
          <a:p>
            <a:pPr>
              <a:lnSpc>
                <a:spcPct val="100000"/>
              </a:lnSpc>
              <a:buFont typeface="Arial"/>
              <a:buChar char="•"/>
            </a:pPr>
            <a:r>
              <a:rPr lang="en-US" sz="3200" dirty="0">
                <a:solidFill>
                  <a:srgbClr val="000000"/>
                </a:solidFill>
                <a:latin typeface="Calibri"/>
              </a:rPr>
              <a:t> </a:t>
            </a:r>
            <a:r>
              <a:rPr lang="en-US" sz="3200" dirty="0" smtClean="0">
                <a:solidFill>
                  <a:srgbClr val="000000"/>
                </a:solidFill>
                <a:latin typeface="Calibri"/>
              </a:rPr>
              <a:t>         </a:t>
            </a:r>
            <a:r>
              <a:rPr lang="en-US" sz="3200" strike="noStrike" dirty="0" smtClean="0">
                <a:solidFill>
                  <a:srgbClr val="000000"/>
                </a:solidFill>
                <a:latin typeface="Calibri"/>
              </a:rPr>
              <a:t>is </a:t>
            </a:r>
            <a:r>
              <a:rPr lang="en-US" sz="3200" strike="noStrike" dirty="0">
                <a:solidFill>
                  <a:srgbClr val="000000"/>
                </a:solidFill>
                <a:latin typeface="Calibri"/>
              </a:rPr>
              <a:t>symmetric, so it has real eigenvalues. Furthermore, it can be shown that the eigenvalues of          are nonnegative ( ≥ 0 ).</a:t>
            </a:r>
            <a:endParaRPr dirty="0"/>
          </a:p>
          <a:p>
            <a:pPr>
              <a:lnSpc>
                <a:spcPct val="100000"/>
              </a:lnSpc>
              <a:buFont typeface="Arial"/>
              <a:buChar char="•"/>
            </a:pPr>
            <a:endParaRPr lang="en-US" sz="3200" strike="noStrike" dirty="0" smtClean="0">
              <a:solidFill>
                <a:srgbClr val="000000"/>
              </a:solidFill>
              <a:latin typeface="Calibri"/>
            </a:endParaRPr>
          </a:p>
          <a:p>
            <a:pPr>
              <a:lnSpc>
                <a:spcPct val="100000"/>
              </a:lnSpc>
              <a:buFont typeface="Arial"/>
              <a:buChar char="•"/>
            </a:pPr>
            <a:r>
              <a:rPr lang="en-US" sz="3200" strike="noStrike" dirty="0" smtClean="0">
                <a:solidFill>
                  <a:srgbClr val="000000"/>
                </a:solidFill>
                <a:latin typeface="Calibri"/>
              </a:rPr>
              <a:t> The </a:t>
            </a:r>
            <a:r>
              <a:rPr lang="en-US" sz="3200" strike="noStrike" dirty="0">
                <a:solidFill>
                  <a:srgbClr val="000000"/>
                </a:solidFill>
                <a:latin typeface="Calibri"/>
              </a:rPr>
              <a:t>square roots of the eigenvalues of        </a:t>
            </a:r>
            <a:r>
              <a:rPr lang="en-US" sz="3200" strike="noStrike" dirty="0" smtClean="0">
                <a:solidFill>
                  <a:srgbClr val="000000"/>
                </a:solidFill>
                <a:latin typeface="Calibri"/>
              </a:rPr>
              <a:t> are </a:t>
            </a:r>
            <a:r>
              <a:rPr lang="en-US" sz="3200" strike="noStrike" dirty="0">
                <a:solidFill>
                  <a:srgbClr val="000000"/>
                </a:solidFill>
                <a:latin typeface="Calibri"/>
              </a:rPr>
              <a:t>termed </a:t>
            </a:r>
            <a:r>
              <a:rPr lang="en-US" sz="3200" i="1" strike="noStrike" dirty="0">
                <a:solidFill>
                  <a:srgbClr val="000000"/>
                </a:solidFill>
                <a:latin typeface="Calibri"/>
              </a:rPr>
              <a:t>singular values </a:t>
            </a:r>
            <a:r>
              <a:rPr lang="en-US" sz="3200" strike="noStrike" dirty="0">
                <a:solidFill>
                  <a:srgbClr val="000000"/>
                </a:solidFill>
                <a:latin typeface="Calibri"/>
              </a:rPr>
              <a:t>of A . The 2-norm of an m × n matrix, A , is the largest singular value.  </a:t>
            </a:r>
            <a:endParaRPr dirty="0"/>
          </a:p>
        </p:txBody>
      </p:sp>
      <p:pic>
        <p:nvPicPr>
          <p:cNvPr id="202" name="Picture 201"/>
          <p:cNvPicPr/>
          <p:nvPr/>
        </p:nvPicPr>
        <p:blipFill>
          <a:blip r:embed="rId2"/>
          <a:stretch/>
        </p:blipFill>
        <p:spPr>
          <a:xfrm>
            <a:off x="5969160" y="609480"/>
            <a:ext cx="723960" cy="596880"/>
          </a:xfrm>
          <a:prstGeom prst="rect">
            <a:avLst/>
          </a:prstGeom>
          <a:ln>
            <a:noFill/>
          </a:ln>
        </p:spPr>
      </p:pic>
      <p:pic>
        <p:nvPicPr>
          <p:cNvPr id="203" name="Picture 202"/>
          <p:cNvPicPr/>
          <p:nvPr/>
        </p:nvPicPr>
        <p:blipFill>
          <a:blip r:embed="rId3"/>
          <a:stretch/>
        </p:blipFill>
        <p:spPr>
          <a:xfrm>
            <a:off x="686803" y="2626097"/>
            <a:ext cx="723960" cy="431640"/>
          </a:xfrm>
          <a:prstGeom prst="rect">
            <a:avLst/>
          </a:prstGeom>
          <a:ln>
            <a:noFill/>
          </a:ln>
        </p:spPr>
      </p:pic>
      <p:pic>
        <p:nvPicPr>
          <p:cNvPr id="204" name="Picture 203"/>
          <p:cNvPicPr/>
          <p:nvPr/>
        </p:nvPicPr>
        <p:blipFill>
          <a:blip r:embed="rId3"/>
          <a:stretch/>
        </p:blipFill>
        <p:spPr>
          <a:xfrm>
            <a:off x="2891505" y="3638351"/>
            <a:ext cx="723960" cy="431640"/>
          </a:xfrm>
          <a:prstGeom prst="rect">
            <a:avLst/>
          </a:prstGeom>
          <a:ln>
            <a:noFill/>
          </a:ln>
        </p:spPr>
      </p:pic>
      <p:pic>
        <p:nvPicPr>
          <p:cNvPr id="205" name="Picture 204"/>
          <p:cNvPicPr/>
          <p:nvPr/>
        </p:nvPicPr>
        <p:blipFill>
          <a:blip r:embed="rId3"/>
          <a:stretch/>
        </p:blipFill>
        <p:spPr>
          <a:xfrm>
            <a:off x="6925043" y="4597239"/>
            <a:ext cx="723960" cy="4316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57200" y="-14004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Example using MATLAB</a:t>
            </a:r>
            <a:endParaRPr/>
          </a:p>
        </p:txBody>
      </p:sp>
      <p:pic>
        <p:nvPicPr>
          <p:cNvPr id="207" name="Picture 4"/>
          <p:cNvPicPr/>
          <p:nvPr/>
        </p:nvPicPr>
        <p:blipFill>
          <a:blip r:embed="rId2"/>
          <a:stretch/>
        </p:blipFill>
        <p:spPr>
          <a:xfrm>
            <a:off x="216000" y="877680"/>
            <a:ext cx="8712000" cy="1498320"/>
          </a:xfrm>
          <a:prstGeom prst="rect">
            <a:avLst/>
          </a:prstGeom>
          <a:ln>
            <a:noFill/>
          </a:ln>
        </p:spPr>
      </p:pic>
      <p:sp>
        <p:nvSpPr>
          <p:cNvPr id="208" name="CustomShape 2"/>
          <p:cNvSpPr/>
          <p:nvPr/>
        </p:nvSpPr>
        <p:spPr>
          <a:xfrm>
            <a:off x="741600" y="2533680"/>
            <a:ext cx="7247880" cy="3984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strike="noStrike">
                <a:solidFill>
                  <a:srgbClr val="000000"/>
                </a:solidFill>
                <a:latin typeface="Courier New"/>
              </a:rPr>
              <a:t>&gt;&gt; E = eig(A'*A)</a:t>
            </a:r>
            <a:endParaRPr/>
          </a:p>
          <a:p>
            <a:pPr>
              <a:lnSpc>
                <a:spcPct val="100000"/>
              </a:lnSpc>
            </a:pPr>
            <a:endParaRPr/>
          </a:p>
          <a:p>
            <a:pPr>
              <a:lnSpc>
                <a:spcPct val="100000"/>
              </a:lnSpc>
            </a:pPr>
            <a:r>
              <a:rPr lang="en-US" sz="1600" strike="noStrike">
                <a:solidFill>
                  <a:srgbClr val="000000"/>
                </a:solidFill>
                <a:latin typeface="Courier New"/>
              </a:rPr>
              <a:t>E = 1.0e+004 *</a:t>
            </a:r>
            <a:endParaRPr/>
          </a:p>
          <a:p>
            <a:pPr>
              <a:lnSpc>
                <a:spcPct val="100000"/>
              </a:lnSpc>
            </a:pPr>
            <a:r>
              <a:rPr lang="en-US" sz="1600" strike="noStrike">
                <a:solidFill>
                  <a:srgbClr val="000000"/>
                </a:solidFill>
                <a:latin typeface="Courier New"/>
              </a:rPr>
              <a:t>0.0000</a:t>
            </a:r>
            <a:endParaRPr/>
          </a:p>
          <a:p>
            <a:pPr>
              <a:lnSpc>
                <a:spcPct val="100000"/>
              </a:lnSpc>
            </a:pPr>
            <a:r>
              <a:rPr lang="en-US" sz="1600" strike="noStrike">
                <a:solidFill>
                  <a:srgbClr val="000000"/>
                </a:solidFill>
                <a:latin typeface="Courier New"/>
              </a:rPr>
              <a:t>0.0021</a:t>
            </a:r>
            <a:endParaRPr/>
          </a:p>
          <a:p>
            <a:pPr>
              <a:lnSpc>
                <a:spcPct val="100000"/>
              </a:lnSpc>
            </a:pPr>
            <a:r>
              <a:rPr lang="en-US" sz="1600" strike="noStrike">
                <a:solidFill>
                  <a:srgbClr val="000000"/>
                </a:solidFill>
                <a:latin typeface="Courier New"/>
              </a:rPr>
              <a:t>0.0131</a:t>
            </a:r>
            <a:endParaRPr/>
          </a:p>
          <a:p>
            <a:pPr>
              <a:lnSpc>
                <a:spcPct val="100000"/>
              </a:lnSpc>
            </a:pPr>
            <a:r>
              <a:rPr lang="en-US" sz="1600" strike="noStrike">
                <a:solidFill>
                  <a:srgbClr val="000000"/>
                </a:solidFill>
                <a:latin typeface="Courier New"/>
              </a:rPr>
              <a:t>1.1802</a:t>
            </a:r>
            <a:endParaRPr/>
          </a:p>
          <a:p>
            <a:pPr>
              <a:lnSpc>
                <a:spcPct val="100000"/>
              </a:lnSpc>
            </a:pPr>
            <a:endParaRPr/>
          </a:p>
          <a:p>
            <a:pPr>
              <a:lnSpc>
                <a:spcPct val="100000"/>
              </a:lnSpc>
            </a:pPr>
            <a:r>
              <a:rPr lang="en-US" sz="1600" strike="noStrike">
                <a:solidFill>
                  <a:srgbClr val="000000"/>
                </a:solidFill>
                <a:latin typeface="Courier New"/>
              </a:rPr>
              <a:t>&gt;&gt; sqrt(max(E))</a:t>
            </a:r>
            <a:endParaRPr/>
          </a:p>
          <a:p>
            <a:pPr>
              <a:lnSpc>
                <a:spcPct val="100000"/>
              </a:lnSpc>
            </a:pPr>
            <a:r>
              <a:rPr lang="en-US" sz="1600" strike="noStrike">
                <a:solidFill>
                  <a:srgbClr val="000000"/>
                </a:solidFill>
                <a:latin typeface="Courier New"/>
              </a:rPr>
              <a:t>ans = 108.6373</a:t>
            </a:r>
            <a:endParaRPr/>
          </a:p>
          <a:p>
            <a:pPr>
              <a:lnSpc>
                <a:spcPct val="100000"/>
              </a:lnSpc>
            </a:pPr>
            <a:endParaRPr/>
          </a:p>
          <a:p>
            <a:pPr>
              <a:lnSpc>
                <a:spcPct val="100000"/>
              </a:lnSpc>
            </a:pPr>
            <a:r>
              <a:rPr lang="en-US" sz="1600" strike="noStrike">
                <a:solidFill>
                  <a:srgbClr val="000000"/>
                </a:solidFill>
                <a:latin typeface="Courier New"/>
              </a:rPr>
              <a:t>&gt;&gt; norm(A,2)</a:t>
            </a:r>
            <a:endParaRPr/>
          </a:p>
          <a:p>
            <a:pPr>
              <a:lnSpc>
                <a:spcPct val="100000"/>
              </a:lnSpc>
            </a:pPr>
            <a:r>
              <a:rPr lang="en-US" sz="1600" strike="noStrike">
                <a:solidFill>
                  <a:srgbClr val="000000"/>
                </a:solidFill>
                <a:latin typeface="Courier New"/>
              </a:rPr>
              <a:t>ans = 108.6373</a:t>
            </a:r>
            <a:endParaRPr/>
          </a:p>
          <a:p>
            <a:pPr>
              <a:lnSpc>
                <a:spcPct val="100000"/>
              </a:lnSpc>
            </a:pPr>
            <a:endParaRPr/>
          </a:p>
          <a:p>
            <a:pPr>
              <a:lnSpc>
                <a:spcPct val="100000"/>
              </a:lnSpc>
            </a:pPr>
            <a:r>
              <a:rPr lang="en-US" sz="1600" strike="noStrike">
                <a:solidFill>
                  <a:srgbClr val="000000"/>
                </a:solidFill>
                <a:latin typeface="Courier New"/>
              </a:rPr>
              <a:t>&gt;&gt; norm(A) % default without second argument is the 2-norm</a:t>
            </a:r>
            <a:endParaRPr/>
          </a:p>
          <a:p>
            <a:pPr>
              <a:lnSpc>
                <a:spcPct val="100000"/>
              </a:lnSpc>
            </a:pPr>
            <a:r>
              <a:rPr lang="en-US" sz="1600" strike="noStrike">
                <a:solidFill>
                  <a:srgbClr val="000000"/>
                </a:solidFill>
                <a:latin typeface="Courier New"/>
              </a:rPr>
              <a:t>ans = 108.6373 </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dirty="0">
                <a:solidFill>
                  <a:srgbClr val="000000"/>
                </a:solidFill>
                <a:latin typeface="Calibri"/>
              </a:rPr>
              <a:t>Example using </a:t>
            </a:r>
            <a:r>
              <a:rPr lang="en-US" sz="4400" strike="noStrike" dirty="0" smtClean="0">
                <a:solidFill>
                  <a:srgbClr val="000000"/>
                </a:solidFill>
                <a:latin typeface="Calibri"/>
              </a:rPr>
              <a:t>MATLAB</a:t>
            </a:r>
            <a:endParaRPr dirty="0"/>
          </a:p>
        </p:txBody>
      </p:sp>
      <p:pic>
        <p:nvPicPr>
          <p:cNvPr id="210" name="Picture 5"/>
          <p:cNvPicPr/>
          <p:nvPr/>
        </p:nvPicPr>
        <p:blipFill>
          <a:blip r:embed="rId2"/>
          <a:stretch/>
        </p:blipFill>
        <p:spPr>
          <a:xfrm>
            <a:off x="190440" y="1847160"/>
            <a:ext cx="8762760" cy="20826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Mathematical Derivation of the Formula for </a:t>
            </a:r>
            <a:endParaRPr/>
          </a:p>
        </p:txBody>
      </p:sp>
      <p:sp>
        <p:nvSpPr>
          <p:cNvPr id="212" name="TextShape 2"/>
          <p:cNvSpPr txBox="1"/>
          <p:nvPr/>
        </p:nvSpPr>
        <p:spPr>
          <a:xfrm>
            <a:off x="57726" y="1677176"/>
            <a:ext cx="9143999"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We </a:t>
            </a:r>
            <a:r>
              <a:rPr lang="en-US" sz="3200" strike="noStrike" dirty="0">
                <a:solidFill>
                  <a:srgbClr val="000000"/>
                </a:solidFill>
                <a:latin typeface="Calibri"/>
              </a:rPr>
              <a:t>will do this by developing a series of </a:t>
            </a:r>
            <a:r>
              <a:rPr lang="en-US" sz="3200" dirty="0">
                <a:solidFill>
                  <a:srgbClr val="000000"/>
                </a:solidFill>
                <a:latin typeface="Calibri"/>
              </a:rPr>
              <a:t> </a:t>
            </a:r>
            <a:r>
              <a:rPr lang="en-US" sz="3200" strike="noStrike" dirty="0" smtClean="0">
                <a:solidFill>
                  <a:srgbClr val="000000"/>
                </a:solidFill>
                <a:latin typeface="Calibri"/>
              </a:rPr>
              <a:t>facts.</a:t>
            </a:r>
            <a:endParaRPr dirty="0"/>
          </a:p>
        </p:txBody>
      </p:sp>
      <p:pic>
        <p:nvPicPr>
          <p:cNvPr id="213" name="Picture 212"/>
          <p:cNvPicPr/>
          <p:nvPr/>
        </p:nvPicPr>
        <p:blipFill>
          <a:blip r:embed="rId2"/>
          <a:stretch/>
        </p:blipFill>
        <p:spPr>
          <a:xfrm>
            <a:off x="5969160" y="933972"/>
            <a:ext cx="723960" cy="5968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57200" y="-10836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p-Norm Definition</a:t>
            </a:r>
            <a:endParaRPr/>
          </a:p>
        </p:txBody>
      </p:sp>
      <p:sp>
        <p:nvSpPr>
          <p:cNvPr id="88" name="TextShape 2"/>
          <p:cNvSpPr txBox="1"/>
          <p:nvPr/>
        </p:nvSpPr>
        <p:spPr>
          <a:xfrm>
            <a:off x="457200" y="793800"/>
            <a:ext cx="8229240" cy="58683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The </a:t>
            </a:r>
            <a:r>
              <a:rPr lang="en-US" sz="3200" strike="noStrike" dirty="0">
                <a:solidFill>
                  <a:srgbClr val="000000"/>
                </a:solidFill>
                <a:latin typeface="Calibri"/>
              </a:rPr>
              <a:t>general definition of the p-norm is</a:t>
            </a:r>
            <a:endParaRPr dirty="0"/>
          </a:p>
          <a:p>
            <a:pPr>
              <a:lnSpc>
                <a:spcPct val="100000"/>
              </a:lnSpc>
            </a:pPr>
            <a:endParaRPr dirty="0"/>
          </a:p>
          <a:p>
            <a:pPr>
              <a:lnSpc>
                <a:spcPct val="100000"/>
              </a:lnSpc>
            </a:pPr>
            <a:endParaRPr dirty="0"/>
          </a:p>
          <a:p>
            <a:pPr>
              <a:lnSpc>
                <a:spcPct val="100000"/>
              </a:lnSpc>
              <a:buFont typeface="Arial"/>
              <a:buChar char="•"/>
            </a:pPr>
            <a:endParaRPr lang="en-US" sz="3200" strike="noStrike" dirty="0" smtClean="0">
              <a:solidFill>
                <a:srgbClr val="000000"/>
              </a:solidFill>
              <a:latin typeface="Calibri"/>
            </a:endParaRPr>
          </a:p>
          <a:p>
            <a:pPr>
              <a:lnSpc>
                <a:spcPct val="100000"/>
              </a:lnSpc>
              <a:buFont typeface="Arial"/>
              <a:buChar char="•"/>
            </a:pPr>
            <a:r>
              <a:rPr lang="en-US" sz="3200" strike="noStrike" dirty="0" smtClean="0">
                <a:solidFill>
                  <a:srgbClr val="000000"/>
                </a:solidFill>
                <a:latin typeface="Calibri"/>
              </a:rPr>
              <a:t>  The most frequently used p-norms are the1-, </a:t>
            </a:r>
            <a:r>
              <a:rPr lang="en-US" sz="3200" dirty="0" smtClean="0">
                <a:solidFill>
                  <a:srgbClr val="000000"/>
                </a:solidFill>
                <a:latin typeface="Calibri"/>
              </a:rPr>
              <a:t>       </a:t>
            </a:r>
            <a:r>
              <a:rPr lang="en-US" sz="3200" strike="noStrike" dirty="0" smtClean="0">
                <a:solidFill>
                  <a:srgbClr val="000000"/>
                </a:solidFill>
                <a:latin typeface="Calibri"/>
              </a:rPr>
              <a:t>2-, and infinity norm.</a:t>
            </a:r>
            <a:endParaRPr dirty="0"/>
          </a:p>
        </p:txBody>
      </p:sp>
      <p:sp>
        <p:nvSpPr>
          <p:cNvPr id="89" name="CustomShape 3"/>
          <p:cNvSpPr/>
          <p:nvPr/>
        </p:nvSpPr>
        <p:spPr>
          <a:xfrm>
            <a:off x="6479640" y="4818240"/>
            <a:ext cx="1631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Euclidean norm</a:t>
            </a:r>
            <a:endParaRPr/>
          </a:p>
        </p:txBody>
      </p:sp>
      <p:pic>
        <p:nvPicPr>
          <p:cNvPr id="90" name="Picture 89"/>
          <p:cNvPicPr/>
          <p:nvPr/>
        </p:nvPicPr>
        <p:blipFill>
          <a:blip r:embed="rId2"/>
          <a:stretch/>
        </p:blipFill>
        <p:spPr>
          <a:xfrm>
            <a:off x="2057400" y="3911760"/>
            <a:ext cx="4978440" cy="2273400"/>
          </a:xfrm>
          <a:prstGeom prst="rect">
            <a:avLst/>
          </a:prstGeom>
          <a:ln>
            <a:noFill/>
          </a:ln>
        </p:spPr>
      </p:pic>
      <p:pic>
        <p:nvPicPr>
          <p:cNvPr id="91" name="Picture 90"/>
          <p:cNvPicPr/>
          <p:nvPr/>
        </p:nvPicPr>
        <p:blipFill>
          <a:blip r:embed="rId3"/>
          <a:stretch/>
        </p:blipFill>
        <p:spPr>
          <a:xfrm>
            <a:off x="3060720" y="1274827"/>
            <a:ext cx="2184480" cy="10922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solidFill>
                  <a:srgbClr val="000000"/>
                </a:solidFill>
              </a:rPr>
              <a:t>Fact 1</a:t>
            </a:r>
            <a:r>
              <a:rPr lang="en-US" dirty="0" smtClean="0"/>
              <a:t/>
            </a:r>
            <a:br>
              <a:rPr lang="en-US" dirty="0" smtClean="0"/>
            </a:br>
            <a:endParaRPr lang="en-US" dirty="0"/>
          </a:p>
        </p:txBody>
      </p:sp>
      <p:sp>
        <p:nvSpPr>
          <p:cNvPr id="5" name="Content Placeholder 4"/>
          <p:cNvSpPr>
            <a:spLocks noGrp="1"/>
          </p:cNvSpPr>
          <p:nvPr>
            <p:ph idx="1"/>
          </p:nvPr>
        </p:nvSpPr>
        <p:spPr>
          <a:xfrm>
            <a:off x="457200" y="1417638"/>
            <a:ext cx="8229600" cy="5317683"/>
          </a:xfrm>
        </p:spPr>
        <p:txBody>
          <a:bodyPr/>
          <a:lstStyle/>
          <a:p>
            <a:pPr>
              <a:lnSpc>
                <a:spcPct val="100000"/>
              </a:lnSpc>
            </a:pPr>
            <a:r>
              <a:rPr lang="en-US" dirty="0">
                <a:solidFill>
                  <a:srgbClr val="000000"/>
                </a:solidFill>
              </a:rPr>
              <a:t>The eigenvalues</a:t>
            </a:r>
            <a:r>
              <a:rPr lang="en-US" dirty="0" smtClean="0"/>
              <a:t> </a:t>
            </a:r>
            <a:r>
              <a:rPr lang="en-US" dirty="0">
                <a:solidFill>
                  <a:srgbClr val="000000"/>
                </a:solidFill>
              </a:rPr>
              <a:t>of a symmetric matrix are real, and the corresponding </a:t>
            </a:r>
            <a:r>
              <a:rPr lang="en-US" dirty="0" smtClean="0">
                <a:solidFill>
                  <a:srgbClr val="000000"/>
                </a:solidFill>
              </a:rPr>
              <a:t>eigenvectors</a:t>
            </a:r>
            <a:r>
              <a:rPr lang="en-US" dirty="0"/>
              <a:t> </a:t>
            </a:r>
            <a:r>
              <a:rPr lang="en-US" dirty="0" smtClean="0">
                <a:solidFill>
                  <a:srgbClr val="000000"/>
                </a:solidFill>
              </a:rPr>
              <a:t>can </a:t>
            </a:r>
            <a:r>
              <a:rPr lang="en-US" dirty="0">
                <a:solidFill>
                  <a:srgbClr val="000000"/>
                </a:solidFill>
              </a:rPr>
              <a:t>always be assumed to be real.</a:t>
            </a:r>
            <a:endParaRPr lang="en-US" dirty="0" smtClean="0"/>
          </a:p>
          <a:p>
            <a:endParaRPr lang="en-US" dirty="0"/>
          </a:p>
        </p:txBody>
      </p:sp>
      <p:sp>
        <p:nvSpPr>
          <p:cNvPr id="6" name="TextBox 5"/>
          <p:cNvSpPr txBox="1"/>
          <p:nvPr/>
        </p:nvSpPr>
        <p:spPr>
          <a:xfrm>
            <a:off x="875554" y="3213711"/>
            <a:ext cx="2539540" cy="3139321"/>
          </a:xfrm>
          <a:prstGeom prst="rect">
            <a:avLst/>
          </a:prstGeom>
          <a:noFill/>
        </p:spPr>
        <p:txBody>
          <a:bodyPr wrap="none" rtlCol="0">
            <a:spAutoFit/>
          </a:bodyPr>
          <a:lstStyle/>
          <a:p>
            <a:r>
              <a:rPr lang="nl-NL" dirty="0" smtClean="0">
                <a:latin typeface="Courier New"/>
                <a:cs typeface="Courier New"/>
              </a:rPr>
              <a:t>&gt;&gt; A = rand(5,5);</a:t>
            </a:r>
          </a:p>
          <a:p>
            <a:r>
              <a:rPr lang="nl-NL" dirty="0" smtClean="0">
                <a:latin typeface="Courier New"/>
                <a:cs typeface="Courier New"/>
              </a:rPr>
              <a:t>&gt;&gt; A = A + A';</a:t>
            </a:r>
          </a:p>
          <a:p>
            <a:r>
              <a:rPr lang="nl-NL" dirty="0" smtClean="0">
                <a:latin typeface="Courier New"/>
                <a:cs typeface="Courier New"/>
              </a:rPr>
              <a:t>&gt;&gt; eig(A)</a:t>
            </a:r>
          </a:p>
          <a:p>
            <a:endParaRPr lang="nl-NL" dirty="0" smtClean="0">
              <a:latin typeface="Courier New"/>
              <a:cs typeface="Courier New"/>
            </a:endParaRPr>
          </a:p>
          <a:p>
            <a:r>
              <a:rPr lang="nl-NL" dirty="0" err="1" smtClean="0">
                <a:latin typeface="Courier New"/>
                <a:cs typeface="Courier New"/>
              </a:rPr>
              <a:t>ans</a:t>
            </a:r>
            <a:r>
              <a:rPr lang="nl-NL" dirty="0" smtClean="0">
                <a:latin typeface="Courier New"/>
                <a:cs typeface="Courier New"/>
              </a:rPr>
              <a:t> =</a:t>
            </a:r>
          </a:p>
          <a:p>
            <a:endParaRPr lang="nl-NL" dirty="0" smtClean="0">
              <a:latin typeface="Courier New"/>
              <a:cs typeface="Courier New"/>
            </a:endParaRPr>
          </a:p>
          <a:p>
            <a:r>
              <a:rPr lang="nl-NL" dirty="0" smtClean="0">
                <a:latin typeface="Courier New"/>
                <a:cs typeface="Courier New"/>
              </a:rPr>
              <a:t>   -0.9970</a:t>
            </a:r>
          </a:p>
          <a:p>
            <a:r>
              <a:rPr lang="nl-NL" dirty="0" smtClean="0">
                <a:latin typeface="Courier New"/>
                <a:cs typeface="Courier New"/>
              </a:rPr>
              <a:t>   -0.7524</a:t>
            </a:r>
          </a:p>
          <a:p>
            <a:r>
              <a:rPr lang="nl-NL" dirty="0" smtClean="0">
                <a:latin typeface="Courier New"/>
                <a:cs typeface="Courier New"/>
              </a:rPr>
              <a:t>    0.1524</a:t>
            </a:r>
          </a:p>
          <a:p>
            <a:r>
              <a:rPr lang="nl-NL" dirty="0" smtClean="0">
                <a:latin typeface="Courier New"/>
                <a:cs typeface="Courier New"/>
              </a:rPr>
              <a:t>    0.7215</a:t>
            </a:r>
          </a:p>
          <a:p>
            <a:r>
              <a:rPr lang="nl-NL" dirty="0" smtClean="0">
                <a:latin typeface="Courier New"/>
                <a:cs typeface="Courier New"/>
              </a:rPr>
              <a:t>    5.7668</a:t>
            </a:r>
            <a:endParaRPr lang="en-US" dirty="0">
              <a:latin typeface="Courier New"/>
              <a:cs typeface="Courier New"/>
            </a:endParaRPr>
          </a:p>
        </p:txBody>
      </p:sp>
    </p:spTree>
    <p:extLst>
      <p:ext uri="{BB962C8B-B14F-4D97-AF65-F5344CB8AC3E}">
        <p14:creationId xmlns:p14="http://schemas.microsoft.com/office/powerpoint/2010/main" val="230871914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387558" y="-398386"/>
            <a:ext cx="8229240" cy="1371240"/>
          </a:xfrm>
          <a:prstGeom prst="rect">
            <a:avLst/>
          </a:prstGeom>
          <a:noFill/>
          <a:ln>
            <a:noFill/>
          </a:ln>
        </p:spPr>
        <p:txBody>
          <a:bodyPr anchor="ctr"/>
          <a:lstStyle/>
          <a:p>
            <a:pPr algn="ctr">
              <a:lnSpc>
                <a:spcPct val="100000"/>
              </a:lnSpc>
            </a:pPr>
            <a:r>
              <a:rPr lang="en-US" sz="4400" strike="noStrike" dirty="0" smtClean="0">
                <a:solidFill>
                  <a:srgbClr val="000000"/>
                </a:solidFill>
                <a:latin typeface="Calibri"/>
              </a:rPr>
              <a:t>Fact 2</a:t>
            </a:r>
            <a:endParaRPr dirty="0"/>
          </a:p>
        </p:txBody>
      </p:sp>
      <p:sp>
        <p:nvSpPr>
          <p:cNvPr id="3" name="Content Placeholder 2"/>
          <p:cNvSpPr>
            <a:spLocks noGrp="1"/>
          </p:cNvSpPr>
          <p:nvPr>
            <p:ph idx="1"/>
          </p:nvPr>
        </p:nvSpPr>
        <p:spPr>
          <a:xfrm>
            <a:off x="457560" y="620125"/>
            <a:ext cx="8229600" cy="4525963"/>
          </a:xfrm>
        </p:spPr>
        <p:txBody>
          <a:bodyPr/>
          <a:lstStyle/>
          <a:p>
            <a:pPr>
              <a:lnSpc>
                <a:spcPct val="100000"/>
              </a:lnSpc>
            </a:pPr>
            <a:r>
              <a:rPr lang="en-US" dirty="0">
                <a:solidFill>
                  <a:srgbClr val="000000"/>
                </a:solidFill>
              </a:rPr>
              <a:t>If </a:t>
            </a:r>
            <a:r>
              <a:rPr lang="en-US" i="1" dirty="0">
                <a:solidFill>
                  <a:srgbClr val="000000"/>
                </a:solidFill>
              </a:rPr>
              <a:t>A</a:t>
            </a:r>
            <a:r>
              <a:rPr lang="en-US" dirty="0">
                <a:solidFill>
                  <a:srgbClr val="000000"/>
                </a:solidFill>
              </a:rPr>
              <a:t> is an </a:t>
            </a:r>
            <a:r>
              <a:rPr lang="en-US" i="1" dirty="0">
                <a:solidFill>
                  <a:srgbClr val="000000"/>
                </a:solidFill>
              </a:rPr>
              <a:t>m </a:t>
            </a:r>
            <a:r>
              <a:rPr lang="en-US" i="1" dirty="0" smtClean="0">
                <a:solidFill>
                  <a:srgbClr val="000000"/>
                </a:solidFill>
              </a:rPr>
              <a:t>× </a:t>
            </a:r>
            <a:r>
              <a:rPr lang="en-US" i="1" dirty="0">
                <a:solidFill>
                  <a:srgbClr val="000000"/>
                </a:solidFill>
              </a:rPr>
              <a:t>n </a:t>
            </a:r>
            <a:r>
              <a:rPr lang="en-US" dirty="0">
                <a:solidFill>
                  <a:srgbClr val="000000"/>
                </a:solidFill>
              </a:rPr>
              <a:t>real matrix, then the </a:t>
            </a:r>
            <a:r>
              <a:rPr lang="en-US" dirty="0" smtClean="0">
                <a:solidFill>
                  <a:srgbClr val="000000"/>
                </a:solidFill>
              </a:rPr>
              <a:t>eigenvalues</a:t>
            </a:r>
            <a:r>
              <a:rPr lang="en-US" dirty="0"/>
              <a:t> </a:t>
            </a:r>
            <a:r>
              <a:rPr lang="en-US" dirty="0" smtClean="0">
                <a:solidFill>
                  <a:srgbClr val="000000"/>
                </a:solidFill>
              </a:rPr>
              <a:t>of </a:t>
            </a:r>
            <a:r>
              <a:rPr lang="en-US" dirty="0">
                <a:solidFill>
                  <a:srgbClr val="000000"/>
                </a:solidFill>
              </a:rPr>
              <a:t>the symmetric </a:t>
            </a:r>
            <a:r>
              <a:rPr lang="en-US" i="1" dirty="0">
                <a:solidFill>
                  <a:srgbClr val="000000"/>
                </a:solidFill>
              </a:rPr>
              <a:t>n </a:t>
            </a:r>
            <a:r>
              <a:rPr lang="en-US" i="1" dirty="0" smtClean="0">
                <a:solidFill>
                  <a:srgbClr val="000000"/>
                </a:solidFill>
              </a:rPr>
              <a:t>× </a:t>
            </a:r>
            <a:r>
              <a:rPr lang="en-US" i="1" dirty="0">
                <a:solidFill>
                  <a:srgbClr val="000000"/>
                </a:solidFill>
              </a:rPr>
              <a:t>n </a:t>
            </a:r>
            <a:r>
              <a:rPr lang="en-US" dirty="0">
                <a:solidFill>
                  <a:srgbClr val="000000"/>
                </a:solidFill>
              </a:rPr>
              <a:t>matrix </a:t>
            </a:r>
            <a:r>
              <a:rPr lang="en-US" i="1" dirty="0">
                <a:solidFill>
                  <a:srgbClr val="000000"/>
                </a:solidFill>
              </a:rPr>
              <a:t>A</a:t>
            </a:r>
            <a:r>
              <a:rPr lang="en-US" i="1" baseline="30000" dirty="0">
                <a:solidFill>
                  <a:srgbClr val="000000"/>
                </a:solidFill>
              </a:rPr>
              <a:t>T</a:t>
            </a:r>
            <a:r>
              <a:rPr lang="en-US" i="1" dirty="0">
                <a:solidFill>
                  <a:srgbClr val="000000"/>
                </a:solidFill>
              </a:rPr>
              <a:t>A</a:t>
            </a:r>
            <a:r>
              <a:rPr lang="en-US" dirty="0">
                <a:solidFill>
                  <a:srgbClr val="000000"/>
                </a:solidFill>
              </a:rPr>
              <a:t> are </a:t>
            </a:r>
            <a:r>
              <a:rPr lang="en-US" dirty="0">
                <a:solidFill>
                  <a:srgbClr val="000000"/>
                </a:solidFill>
                <a:latin typeface="Mathematica1"/>
              </a:rPr>
              <a:t>nonnegative</a:t>
            </a:r>
            <a:r>
              <a:rPr lang="en-US" dirty="0">
                <a:solidFill>
                  <a:srgbClr val="000000"/>
                </a:solidFill>
              </a:rPr>
              <a:t>.</a:t>
            </a:r>
            <a:endParaRPr lang="en-US" dirty="0" smtClean="0"/>
          </a:p>
          <a:p>
            <a:pPr marL="0" indent="0">
              <a:buNone/>
            </a:pPr>
            <a:endParaRPr lang="en-US" dirty="0"/>
          </a:p>
        </p:txBody>
      </p:sp>
      <p:pic>
        <p:nvPicPr>
          <p:cNvPr id="8" name="Picture 7"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bwMode="auto">
          <a:xfrm>
            <a:off x="827561" y="2424946"/>
            <a:ext cx="7582660" cy="432980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Care about </a:t>
            </a:r>
            <a:r>
              <a:rPr lang="en-US" i="1" dirty="0" smtClean="0"/>
              <a:t>A</a:t>
            </a:r>
            <a:r>
              <a:rPr lang="en-US" i="1" baseline="30000" dirty="0" smtClean="0"/>
              <a:t>T</a:t>
            </a:r>
            <a:r>
              <a:rPr lang="en-US" i="1" dirty="0" smtClean="0"/>
              <a:t>A</a:t>
            </a:r>
            <a:endParaRPr lang="en-US" i="1" dirty="0"/>
          </a:p>
        </p:txBody>
      </p:sp>
      <p:pic>
        <p:nvPicPr>
          <p:cNvPr id="6" name="Picture 5" descr="TP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90500" y="1954911"/>
            <a:ext cx="8763000" cy="558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0" name="Picture 9" descr="TP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203200" y="3285008"/>
            <a:ext cx="8737600" cy="6096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18281525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If </a:t>
            </a:r>
            <a:r>
              <a:rPr lang="en-US" sz="3200" i="1" strike="noStrike" dirty="0">
                <a:solidFill>
                  <a:srgbClr val="000000"/>
                </a:solidFill>
                <a:latin typeface="Calibri"/>
              </a:rPr>
              <a:t>A</a:t>
            </a:r>
            <a:r>
              <a:rPr lang="en-US" sz="3200" strike="noStrike" dirty="0">
                <a:solidFill>
                  <a:srgbClr val="000000"/>
                </a:solidFill>
                <a:latin typeface="Calibri"/>
              </a:rPr>
              <a:t> is a real symmetric matrix, there exists an orthogonal matrix </a:t>
            </a:r>
            <a:r>
              <a:rPr lang="en-US" sz="3200" i="1" strike="noStrike" dirty="0" smtClean="0">
                <a:solidFill>
                  <a:srgbClr val="000000"/>
                </a:solidFill>
                <a:latin typeface="Calibri"/>
              </a:rPr>
              <a:t>P</a:t>
            </a:r>
            <a:r>
              <a:rPr lang="en-US" sz="3200" strike="noStrike" dirty="0" smtClean="0">
                <a:solidFill>
                  <a:srgbClr val="000000"/>
                </a:solidFill>
                <a:latin typeface="Calibri"/>
              </a:rPr>
              <a:t> </a:t>
            </a:r>
            <a:r>
              <a:rPr lang="en-US" sz="3200" strike="noStrike" dirty="0">
                <a:solidFill>
                  <a:srgbClr val="000000"/>
                </a:solidFill>
                <a:latin typeface="Calibri"/>
              </a:rPr>
              <a:t>such that </a:t>
            </a:r>
            <a:r>
              <a:rPr lang="en-US" sz="3200" i="1" strike="noStrike" dirty="0">
                <a:solidFill>
                  <a:srgbClr val="000000"/>
                </a:solidFill>
                <a:latin typeface="Calibri"/>
              </a:rPr>
              <a:t>D = P</a:t>
            </a:r>
            <a:r>
              <a:rPr lang="en-US" sz="3200" i="1" strike="noStrike" baseline="30000" dirty="0">
                <a:solidFill>
                  <a:srgbClr val="000000"/>
                </a:solidFill>
                <a:latin typeface="Calibri"/>
              </a:rPr>
              <a:t>T</a:t>
            </a:r>
            <a:r>
              <a:rPr lang="en-US" sz="3200" i="1" strike="noStrike" dirty="0">
                <a:solidFill>
                  <a:srgbClr val="000000"/>
                </a:solidFill>
                <a:latin typeface="Calibri"/>
              </a:rPr>
              <a:t>AP</a:t>
            </a:r>
            <a:r>
              <a:rPr lang="en-US" sz="3200" strike="noStrike" dirty="0">
                <a:solidFill>
                  <a:srgbClr val="000000"/>
                </a:solidFill>
                <a:latin typeface="Calibri"/>
              </a:rPr>
              <a:t>, where </a:t>
            </a:r>
            <a:r>
              <a:rPr lang="en-US" sz="3200" i="1" strike="noStrike" dirty="0">
                <a:solidFill>
                  <a:srgbClr val="000000"/>
                </a:solidFill>
                <a:latin typeface="Calibri"/>
              </a:rPr>
              <a:t>D</a:t>
            </a:r>
            <a:r>
              <a:rPr lang="en-US" sz="3200" strike="noStrike" dirty="0">
                <a:solidFill>
                  <a:srgbClr val="000000"/>
                </a:solidFill>
                <a:latin typeface="Calibri"/>
              </a:rPr>
              <a:t> is a diagonal matrix containing the real eigenvalues of </a:t>
            </a:r>
            <a:r>
              <a:rPr lang="en-US" sz="3200" i="1" strike="noStrike" dirty="0">
                <a:solidFill>
                  <a:srgbClr val="000000"/>
                </a:solidFill>
                <a:latin typeface="Calibri"/>
              </a:rPr>
              <a:t>A</a:t>
            </a:r>
            <a:r>
              <a:rPr lang="en-US" sz="3200" strike="noStrike" dirty="0">
                <a:solidFill>
                  <a:srgbClr val="000000"/>
                </a:solidFill>
                <a:latin typeface="Calibri"/>
              </a:rPr>
              <a:t>, and the columns of </a:t>
            </a:r>
            <a:r>
              <a:rPr lang="en-US" sz="3200" i="1" strike="noStrike" dirty="0">
                <a:solidFill>
                  <a:srgbClr val="000000"/>
                </a:solidFill>
                <a:latin typeface="Calibri"/>
              </a:rPr>
              <a:t>P</a:t>
            </a:r>
            <a:r>
              <a:rPr lang="en-US" sz="3200" strike="noStrike" dirty="0">
                <a:solidFill>
                  <a:srgbClr val="000000"/>
                </a:solidFill>
                <a:latin typeface="Calibri"/>
              </a:rPr>
              <a:t> are an orthonormal set of eigenvalues that form a basis for </a:t>
            </a:r>
            <a:r>
              <a:rPr lang="en-US" sz="3200" strike="noStrike" dirty="0" smtClean="0">
                <a:solidFill>
                  <a:srgbClr val="000000"/>
                </a:solidFill>
                <a:latin typeface="Calibri"/>
              </a:rPr>
              <a:t>    .</a:t>
            </a:r>
            <a:endParaRPr dirty="0"/>
          </a:p>
        </p:txBody>
      </p:sp>
      <p:sp>
        <p:nvSpPr>
          <p:cNvPr id="220" name="TextShape 2"/>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dirty="0" smtClean="0">
                <a:solidFill>
                  <a:srgbClr val="000000"/>
                </a:solidFill>
                <a:latin typeface="Calibri"/>
              </a:rPr>
              <a:t>Fact </a:t>
            </a:r>
            <a:r>
              <a:rPr lang="en-US" sz="4400" strike="noStrike" dirty="0">
                <a:solidFill>
                  <a:srgbClr val="000000"/>
                </a:solidFill>
                <a:latin typeface="Calibri"/>
              </a:rPr>
              <a:t>3</a:t>
            </a:r>
            <a:endParaRPr dirty="0"/>
          </a:p>
        </p:txBody>
      </p:sp>
      <p:graphicFrame>
        <p:nvGraphicFramePr>
          <p:cNvPr id="2" name="Object 1"/>
          <p:cNvGraphicFramePr>
            <a:graphicFrameLocks noChangeAspect="1"/>
          </p:cNvGraphicFramePr>
          <p:nvPr>
            <p:extLst>
              <p:ext uri="{D42A27DB-BD31-4B8C-83A1-F6EECF244321}">
                <p14:modId xmlns:p14="http://schemas.microsoft.com/office/powerpoint/2010/main" val="3485536582"/>
              </p:ext>
            </p:extLst>
          </p:nvPr>
        </p:nvGraphicFramePr>
        <p:xfrm>
          <a:off x="1073957" y="4153809"/>
          <a:ext cx="436084" cy="384780"/>
        </p:xfrm>
        <a:graphic>
          <a:graphicData uri="http://schemas.openxmlformats.org/presentationml/2006/ole">
            <mc:AlternateContent xmlns:mc="http://schemas.openxmlformats.org/markup-compatibility/2006">
              <mc:Choice xmlns:v="urn:schemas-microsoft-com:vml" Requires="v">
                <p:oleObj spid="_x0000_s1066" name="Equation" r:id="rId3" imgW="215900" imgH="190500" progId="Equation.DSMT4">
                  <p:embed/>
                </p:oleObj>
              </mc:Choice>
              <mc:Fallback>
                <p:oleObj name="Equation" r:id="rId3" imgW="215900" imgH="190500" progId="Equation.DSMT4">
                  <p:embed/>
                  <p:pic>
                    <p:nvPicPr>
                      <p:cNvPr id="0" name=""/>
                      <p:cNvPicPr/>
                      <p:nvPr/>
                    </p:nvPicPr>
                    <p:blipFill>
                      <a:blip r:embed="rId4"/>
                      <a:stretch>
                        <a:fillRect/>
                      </a:stretch>
                    </p:blipFill>
                    <p:spPr>
                      <a:xfrm>
                        <a:off x="1073957" y="4153809"/>
                        <a:ext cx="436084" cy="384780"/>
                      </a:xfrm>
                      <a:prstGeom prst="rect">
                        <a:avLst/>
                      </a:prstGeom>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a:solidFill>
                  <a:srgbClr val="000000"/>
                </a:solidFill>
                <a:latin typeface="Calibri"/>
              </a:rPr>
              <a:t>
</a:t>
            </a:r>
            <a:endParaRPr dirty="0"/>
          </a:p>
        </p:txBody>
      </p:sp>
      <p:pic>
        <p:nvPicPr>
          <p:cNvPr id="226" name="Picture 6"/>
          <p:cNvPicPr/>
          <p:nvPr/>
        </p:nvPicPr>
        <p:blipFill>
          <a:blip r:embed="rId3"/>
          <a:stretch/>
        </p:blipFill>
        <p:spPr>
          <a:xfrm>
            <a:off x="2483214" y="2773688"/>
            <a:ext cx="616320" cy="322560"/>
          </a:xfrm>
          <a:prstGeom prst="rect">
            <a:avLst/>
          </a:prstGeom>
          <a:ln>
            <a:noFill/>
          </a:ln>
        </p:spPr>
      </p:pic>
      <p:pic>
        <p:nvPicPr>
          <p:cNvPr id="3" name="Picture 2" descr="TP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3200" y="3733800"/>
            <a:ext cx="8737600" cy="558800"/>
          </a:xfrm>
          <a:prstGeom prst="rect">
            <a:avLst/>
          </a:prstGeom>
        </p:spPr>
      </p:pic>
      <p:sp>
        <p:nvSpPr>
          <p:cNvPr id="2" name="Title 1"/>
          <p:cNvSpPr>
            <a:spLocks noGrp="1"/>
          </p:cNvSpPr>
          <p:nvPr>
            <p:ph type="title"/>
          </p:nvPr>
        </p:nvSpPr>
        <p:spPr>
          <a:xfrm>
            <a:off x="457200" y="351613"/>
            <a:ext cx="8229600" cy="1143000"/>
          </a:xfrm>
        </p:spPr>
        <p:txBody>
          <a:bodyPr>
            <a:normAutofit fontScale="90000"/>
          </a:bodyPr>
          <a:lstStyle/>
          <a:p>
            <a:r>
              <a:rPr lang="en-US" dirty="0">
                <a:solidFill>
                  <a:srgbClr val="000000"/>
                </a:solidFill>
              </a:rPr>
              <a:t>Computing the Matrix 2-Norm</a:t>
            </a:r>
            <a:r>
              <a:rPr lang="en-US" dirty="0"/>
              <a:t/>
            </a:r>
            <a:br>
              <a:rPr lang="en-US" dirty="0"/>
            </a:br>
            <a:endParaRPr lang="en-US" dirty="0"/>
          </a:p>
        </p:txBody>
      </p:sp>
      <p:sp>
        <p:nvSpPr>
          <p:cNvPr id="4" name="Content Placeholder 3"/>
          <p:cNvSpPr>
            <a:spLocks noGrp="1"/>
          </p:cNvSpPr>
          <p:nvPr>
            <p:ph idx="1"/>
          </p:nvPr>
        </p:nvSpPr>
        <p:spPr/>
        <p:txBody>
          <a:bodyPr/>
          <a:lstStyle/>
          <a:p>
            <a:r>
              <a:rPr lang="en-US" dirty="0">
                <a:solidFill>
                  <a:srgbClr val="000000"/>
                </a:solidFill>
              </a:rPr>
              <a:t>These </a:t>
            </a:r>
            <a:r>
              <a:rPr lang="en-US" dirty="0" smtClean="0">
                <a:solidFill>
                  <a:srgbClr val="000000"/>
                </a:solidFill>
              </a:rPr>
              <a:t>facts allow </a:t>
            </a:r>
            <a:r>
              <a:rPr lang="en-US" dirty="0">
                <a:solidFill>
                  <a:srgbClr val="000000"/>
                </a:solidFill>
              </a:rPr>
              <a:t>us to prove the following theorem, which specifies how to </a:t>
            </a:r>
            <a:r>
              <a:rPr lang="en-US" dirty="0" smtClean="0">
                <a:solidFill>
                  <a:srgbClr val="000000"/>
                </a:solidFill>
              </a:rPr>
              <a:t>compute         . </a:t>
            </a:r>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p:nvPr/>
        </p:nvPicPr>
        <p:blipFill rotWithShape="1">
          <a:blip r:embed="rId2"/>
          <a:srcRect l="34287"/>
          <a:stretch/>
        </p:blipFill>
        <p:spPr>
          <a:xfrm>
            <a:off x="1789592" y="1039409"/>
            <a:ext cx="2721927" cy="1854720"/>
          </a:xfrm>
          <a:prstGeom prst="rect">
            <a:avLst/>
          </a:prstGeom>
          <a:ln>
            <a:noFill/>
          </a:ln>
        </p:spPr>
      </p:pic>
      <p:pic>
        <p:nvPicPr>
          <p:cNvPr id="5" name="Picture 4"/>
          <p:cNvPicPr/>
          <p:nvPr/>
        </p:nvPicPr>
        <p:blipFill>
          <a:blip r:embed="rId3"/>
          <a:stretch/>
        </p:blipFill>
        <p:spPr>
          <a:xfrm>
            <a:off x="4673700" y="1193362"/>
            <a:ext cx="3684600" cy="1244880"/>
          </a:xfrm>
          <a:prstGeom prst="rect">
            <a:avLst/>
          </a:prstGeom>
          <a:ln>
            <a:noFill/>
          </a:ln>
        </p:spPr>
      </p:pic>
      <p:pic>
        <p:nvPicPr>
          <p:cNvPr id="6" name="Picture 6"/>
          <p:cNvPicPr/>
          <p:nvPr/>
        </p:nvPicPr>
        <p:blipFill>
          <a:blip r:embed="rId4"/>
          <a:stretch/>
        </p:blipFill>
        <p:spPr>
          <a:xfrm>
            <a:off x="488880" y="4484053"/>
            <a:ext cx="8205120" cy="317520"/>
          </a:xfrm>
          <a:prstGeom prst="rect">
            <a:avLst/>
          </a:prstGeom>
          <a:ln>
            <a:noFill/>
          </a:ln>
        </p:spPr>
      </p:pic>
      <p:pic>
        <p:nvPicPr>
          <p:cNvPr id="7" name="Picture 9"/>
          <p:cNvPicPr/>
          <p:nvPr/>
        </p:nvPicPr>
        <p:blipFill>
          <a:blip r:embed="rId5"/>
          <a:stretch/>
        </p:blipFill>
        <p:spPr>
          <a:xfrm>
            <a:off x="2294610" y="5438776"/>
            <a:ext cx="4154040" cy="392040"/>
          </a:xfrm>
          <a:prstGeom prst="rect">
            <a:avLst/>
          </a:prstGeom>
          <a:ln>
            <a:noFill/>
          </a:ln>
        </p:spPr>
      </p:pic>
      <p:sp>
        <p:nvSpPr>
          <p:cNvPr id="8" name="TextBox 7"/>
          <p:cNvSpPr txBox="1"/>
          <p:nvPr/>
        </p:nvSpPr>
        <p:spPr>
          <a:xfrm>
            <a:off x="1408356" y="3165917"/>
            <a:ext cx="6261299" cy="830997"/>
          </a:xfrm>
          <a:prstGeom prst="rect">
            <a:avLst/>
          </a:prstGeom>
          <a:noFill/>
        </p:spPr>
        <p:txBody>
          <a:bodyPr wrap="none" rtlCol="0">
            <a:spAutoFit/>
          </a:bodyPr>
          <a:lstStyle/>
          <a:p>
            <a:r>
              <a:rPr lang="en-US" sz="2400" dirty="0" smtClean="0"/>
              <a:t>Using the MATLAB function </a:t>
            </a:r>
            <a:r>
              <a:rPr lang="en-US" sz="2400" dirty="0" smtClean="0">
                <a:latin typeface="Courier New"/>
                <a:cs typeface="Courier New"/>
              </a:rPr>
              <a:t>eig</a:t>
            </a:r>
            <a:r>
              <a:rPr lang="en-US" sz="2400" dirty="0" smtClean="0"/>
              <a:t>,</a:t>
            </a:r>
          </a:p>
          <a:p>
            <a:r>
              <a:rPr lang="en-US" sz="2400" dirty="0" smtClean="0"/>
              <a:t>the eigenvalues of </a:t>
            </a:r>
            <a:r>
              <a:rPr lang="en-US" sz="2400" i="1" dirty="0" smtClean="0"/>
              <a:t>A</a:t>
            </a:r>
            <a:r>
              <a:rPr lang="en-US" sz="2400" i="1" baseline="30000" dirty="0" smtClean="0"/>
              <a:t>T</a:t>
            </a:r>
            <a:r>
              <a:rPr lang="en-US" sz="2400" i="1" dirty="0" smtClean="0"/>
              <a:t>A</a:t>
            </a:r>
            <a:r>
              <a:rPr lang="en-US" sz="2400" dirty="0" smtClean="0"/>
              <a:t> (necessarily  ≥ 0) are</a:t>
            </a:r>
            <a:endParaRPr lang="en-US" sz="2400" dirty="0"/>
          </a:p>
        </p:txBody>
      </p:sp>
      <p:sp>
        <p:nvSpPr>
          <p:cNvPr id="9" name="Title 8"/>
          <p:cNvSpPr>
            <a:spLocks noGrp="1"/>
          </p:cNvSpPr>
          <p:nvPr>
            <p:ph type="title"/>
          </p:nvPr>
        </p:nvSpPr>
        <p:spPr>
          <a:xfrm>
            <a:off x="457200" y="-232100"/>
            <a:ext cx="8229600" cy="1143000"/>
          </a:xfrm>
        </p:spPr>
        <p:txBody>
          <a:bodyPr/>
          <a:lstStyle/>
          <a:p>
            <a:r>
              <a:rPr lang="en-US" dirty="0" smtClean="0"/>
              <a:t>Example 3</a:t>
            </a:r>
            <a:endParaRPr lang="en-US" dirty="0"/>
          </a:p>
        </p:txBody>
      </p:sp>
      <p:sp>
        <p:nvSpPr>
          <p:cNvPr id="10" name="Content Placeholder 9"/>
          <p:cNvSpPr>
            <a:spLocks noGrp="1"/>
          </p:cNvSpPr>
          <p:nvPr>
            <p:ph idx="1"/>
          </p:nvPr>
        </p:nvSpPr>
        <p:spPr/>
        <p:txBody>
          <a:bodyPr/>
          <a:lstStyle/>
          <a:p>
            <a:r>
              <a:rPr lang="en-US" dirty="0" smtClean="0"/>
              <a:t>Let</a:t>
            </a:r>
            <a:endParaRPr lang="en-US" dirty="0"/>
          </a:p>
        </p:txBody>
      </p:sp>
    </p:spTree>
    <p:extLst>
      <p:ext uri="{BB962C8B-B14F-4D97-AF65-F5344CB8AC3E}">
        <p14:creationId xmlns:p14="http://schemas.microsoft.com/office/powerpoint/2010/main" val="39119160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60" y="4304"/>
            <a:ext cx="8229600" cy="1143000"/>
          </a:xfrm>
        </p:spPr>
        <p:txBody>
          <a:bodyPr>
            <a:normAutofit fontScale="90000"/>
          </a:bodyPr>
          <a:lstStyle/>
          <a:p>
            <a:r>
              <a:rPr lang="en-US" dirty="0" smtClean="0">
                <a:solidFill>
                  <a:srgbClr val="000000"/>
                </a:solidFill>
              </a:rPr>
              <a:t>Orthogonal Matrices and the 2-Norm</a:t>
            </a:r>
            <a:r>
              <a:rPr lang="en-US" dirty="0"/>
              <a:t/>
            </a:r>
            <a:br>
              <a:rPr lang="en-US" dirty="0"/>
            </a:br>
            <a:endParaRPr lang="en-US" dirty="0"/>
          </a:p>
        </p:txBody>
      </p:sp>
      <p:sp>
        <p:nvSpPr>
          <p:cNvPr id="3" name="Content Placeholder 2"/>
          <p:cNvSpPr>
            <a:spLocks noGrp="1"/>
          </p:cNvSpPr>
          <p:nvPr>
            <p:ph idx="1"/>
          </p:nvPr>
        </p:nvSpPr>
        <p:spPr>
          <a:xfrm>
            <a:off x="408960" y="495293"/>
            <a:ext cx="8229600" cy="6095184"/>
          </a:xfrm>
        </p:spPr>
        <p:txBody>
          <a:bodyPr/>
          <a:lstStyle/>
          <a:p>
            <a:r>
              <a:rPr lang="en-US" dirty="0">
                <a:solidFill>
                  <a:srgbClr val="000000"/>
                </a:solidFill>
              </a:rPr>
              <a:t>The matrix 2-norm inherits orthogonal </a:t>
            </a:r>
            <a:r>
              <a:rPr lang="en-US" dirty="0" smtClean="0">
                <a:solidFill>
                  <a:srgbClr val="000000"/>
                </a:solidFill>
              </a:rPr>
              <a:t>invariance from the vector 2-norm. If </a:t>
            </a:r>
            <a:r>
              <a:rPr lang="en-US" i="1" dirty="0" smtClean="0">
                <a:solidFill>
                  <a:srgbClr val="000000"/>
                </a:solidFill>
              </a:rPr>
              <a:t>U</a:t>
            </a:r>
            <a:r>
              <a:rPr lang="en-US" dirty="0" smtClean="0">
                <a:solidFill>
                  <a:srgbClr val="000000"/>
                </a:solidFill>
              </a:rPr>
              <a:t> and </a:t>
            </a:r>
            <a:r>
              <a:rPr lang="en-US" i="1" dirty="0" smtClean="0">
                <a:solidFill>
                  <a:srgbClr val="000000"/>
                </a:solidFill>
              </a:rPr>
              <a:t>V</a:t>
            </a:r>
            <a:r>
              <a:rPr lang="en-US" dirty="0" smtClean="0">
                <a:solidFill>
                  <a:srgbClr val="000000"/>
                </a:solidFill>
              </a:rPr>
              <a:t> are orthogonal matrices,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35230875"/>
              </p:ext>
            </p:extLst>
          </p:nvPr>
        </p:nvGraphicFramePr>
        <p:xfrm>
          <a:off x="2829766" y="2023136"/>
          <a:ext cx="2448121" cy="655131"/>
        </p:xfrm>
        <a:graphic>
          <a:graphicData uri="http://schemas.openxmlformats.org/presentationml/2006/ole">
            <mc:AlternateContent xmlns:mc="http://schemas.openxmlformats.org/markup-compatibility/2006">
              <mc:Choice xmlns:v="urn:schemas-microsoft-com:vml" Requires="v">
                <p:oleObj spid="_x0000_s2075" name="Equation" r:id="rId3" imgW="901700" imgH="241300" progId="Equation.DSMT4">
                  <p:embed/>
                </p:oleObj>
              </mc:Choice>
              <mc:Fallback>
                <p:oleObj name="Equation" r:id="rId3" imgW="901700" imgH="241300" progId="Equation.DSMT4">
                  <p:embed/>
                  <p:pic>
                    <p:nvPicPr>
                      <p:cNvPr id="0" name=""/>
                      <p:cNvPicPr/>
                      <p:nvPr/>
                    </p:nvPicPr>
                    <p:blipFill>
                      <a:blip r:embed="rId4"/>
                      <a:stretch>
                        <a:fillRect/>
                      </a:stretch>
                    </p:blipFill>
                    <p:spPr>
                      <a:xfrm>
                        <a:off x="2829766" y="2023136"/>
                        <a:ext cx="2448121" cy="655131"/>
                      </a:xfrm>
                      <a:prstGeom prst="rect">
                        <a:avLst/>
                      </a:prstGeom>
                    </p:spPr>
                  </p:pic>
                </p:oleObj>
              </mc:Fallback>
            </mc:AlternateContent>
          </a:graphicData>
        </a:graphic>
      </p:graphicFrame>
      <p:sp>
        <p:nvSpPr>
          <p:cNvPr id="5" name="TextBox 4"/>
          <p:cNvSpPr txBox="1"/>
          <p:nvPr/>
        </p:nvSpPr>
        <p:spPr>
          <a:xfrm>
            <a:off x="659603" y="2233157"/>
            <a:ext cx="3416846" cy="4401204"/>
          </a:xfrm>
          <a:prstGeom prst="rect">
            <a:avLst/>
          </a:prstGeom>
          <a:noFill/>
        </p:spPr>
        <p:txBody>
          <a:bodyPr wrap="none" rtlCol="0">
            <a:spAutoFit/>
          </a:bodyPr>
          <a:lstStyle/>
          <a:p>
            <a:r>
              <a:rPr lang="is-IS" sz="1400" dirty="0">
                <a:latin typeface="Courier New"/>
                <a:cs typeface="Courier New"/>
              </a:rPr>
              <a:t>&gt;&gt; </a:t>
            </a:r>
            <a:r>
              <a:rPr lang="is-IS" sz="1400" dirty="0" smtClean="0">
                <a:latin typeface="Courier New"/>
                <a:cs typeface="Courier New"/>
              </a:rPr>
              <a:t>U</a:t>
            </a:r>
            <a:endParaRPr lang="is-IS" sz="1400" dirty="0">
              <a:latin typeface="Courier New"/>
              <a:cs typeface="Courier New"/>
            </a:endParaRPr>
          </a:p>
          <a:p>
            <a:r>
              <a:rPr lang="is-IS" sz="1400" dirty="0">
                <a:latin typeface="Courier New"/>
                <a:cs typeface="Courier New"/>
              </a:rPr>
              <a:t>U </a:t>
            </a:r>
            <a:r>
              <a:rPr lang="is-IS" sz="1400" dirty="0" smtClean="0">
                <a:latin typeface="Courier New"/>
                <a:cs typeface="Courier New"/>
              </a:rPr>
              <a:t>=</a:t>
            </a:r>
            <a:endParaRPr lang="is-IS" sz="1400" dirty="0">
              <a:latin typeface="Courier New"/>
              <a:cs typeface="Courier New"/>
            </a:endParaRPr>
          </a:p>
          <a:p>
            <a:r>
              <a:rPr lang="is-IS" sz="1400" dirty="0">
                <a:latin typeface="Courier New"/>
                <a:cs typeface="Courier New"/>
              </a:rPr>
              <a:t>    0.8000         0   -0.6000</a:t>
            </a:r>
          </a:p>
          <a:p>
            <a:r>
              <a:rPr lang="is-IS" sz="1400" dirty="0">
                <a:latin typeface="Courier New"/>
                <a:cs typeface="Courier New"/>
              </a:rPr>
              <a:t>         0    1.0000         0</a:t>
            </a:r>
          </a:p>
          <a:p>
            <a:r>
              <a:rPr lang="is-IS" sz="1400" dirty="0">
                <a:latin typeface="Courier New"/>
                <a:cs typeface="Courier New"/>
              </a:rPr>
              <a:t>    0.6000         0    0.8000</a:t>
            </a:r>
          </a:p>
          <a:p>
            <a:endParaRPr lang="is-IS" sz="1400" dirty="0">
              <a:latin typeface="Courier New"/>
              <a:cs typeface="Courier New"/>
            </a:endParaRPr>
          </a:p>
          <a:p>
            <a:r>
              <a:rPr lang="is-IS" sz="1400" dirty="0">
                <a:latin typeface="Courier New"/>
                <a:cs typeface="Courier New"/>
              </a:rPr>
              <a:t>&gt;&gt; </a:t>
            </a:r>
            <a:r>
              <a:rPr lang="is-IS" sz="1400" dirty="0" smtClean="0">
                <a:latin typeface="Courier New"/>
                <a:cs typeface="Courier New"/>
              </a:rPr>
              <a:t>V</a:t>
            </a:r>
            <a:endParaRPr lang="is-IS" sz="1400" dirty="0">
              <a:latin typeface="Courier New"/>
              <a:cs typeface="Courier New"/>
            </a:endParaRPr>
          </a:p>
          <a:p>
            <a:r>
              <a:rPr lang="is-IS" sz="1400" dirty="0">
                <a:latin typeface="Courier New"/>
                <a:cs typeface="Courier New"/>
              </a:rPr>
              <a:t>V </a:t>
            </a:r>
            <a:r>
              <a:rPr lang="is-IS" sz="1400" dirty="0" smtClean="0">
                <a:latin typeface="Courier New"/>
                <a:cs typeface="Courier New"/>
              </a:rPr>
              <a:t>=</a:t>
            </a:r>
            <a:endParaRPr lang="is-IS" sz="1400" dirty="0">
              <a:latin typeface="Courier New"/>
              <a:cs typeface="Courier New"/>
            </a:endParaRPr>
          </a:p>
          <a:p>
            <a:r>
              <a:rPr lang="is-IS" sz="1400" dirty="0">
                <a:latin typeface="Courier New"/>
                <a:cs typeface="Courier New"/>
              </a:rPr>
              <a:t>    1.0000         0         0</a:t>
            </a:r>
          </a:p>
          <a:p>
            <a:r>
              <a:rPr lang="is-IS" sz="1400" dirty="0">
                <a:latin typeface="Courier New"/>
                <a:cs typeface="Courier New"/>
              </a:rPr>
              <a:t>         0    0.9923   -0.1240</a:t>
            </a:r>
          </a:p>
          <a:p>
            <a:r>
              <a:rPr lang="is-IS" sz="1400" dirty="0">
                <a:latin typeface="Courier New"/>
                <a:cs typeface="Courier New"/>
              </a:rPr>
              <a:t>         0    0.1240    0.9923</a:t>
            </a:r>
          </a:p>
          <a:p>
            <a:endParaRPr lang="is-IS" sz="1400" dirty="0">
              <a:latin typeface="Courier New"/>
              <a:cs typeface="Courier New"/>
            </a:endParaRPr>
          </a:p>
          <a:p>
            <a:r>
              <a:rPr lang="is-IS" sz="1400" dirty="0">
                <a:latin typeface="Courier New"/>
                <a:cs typeface="Courier New"/>
              </a:rPr>
              <a:t>&gt;&gt; A = randi([-10 10],3,3);</a:t>
            </a:r>
          </a:p>
          <a:p>
            <a:r>
              <a:rPr lang="is-IS" sz="1400" dirty="0">
                <a:latin typeface="Courier New"/>
                <a:cs typeface="Courier New"/>
              </a:rPr>
              <a:t>&gt;&gt; norm(U*A*V</a:t>
            </a:r>
            <a:r>
              <a:rPr lang="is-IS" sz="1400" dirty="0" smtClean="0">
                <a:latin typeface="Courier New"/>
                <a:cs typeface="Courier New"/>
              </a:rPr>
              <a:t>)</a:t>
            </a:r>
            <a:endParaRPr lang="is-IS" sz="1400" dirty="0">
              <a:latin typeface="Courier New"/>
              <a:cs typeface="Courier New"/>
            </a:endParaRPr>
          </a:p>
          <a:p>
            <a:r>
              <a:rPr lang="is-IS" sz="1400" dirty="0">
                <a:latin typeface="Courier New"/>
                <a:cs typeface="Courier New"/>
              </a:rPr>
              <a:t>ans </a:t>
            </a:r>
            <a:r>
              <a:rPr lang="is-IS" sz="1400" dirty="0" smtClean="0">
                <a:latin typeface="Courier New"/>
                <a:cs typeface="Courier New"/>
              </a:rPr>
              <a:t>=</a:t>
            </a:r>
            <a:endParaRPr lang="is-IS" sz="1400" dirty="0">
              <a:latin typeface="Courier New"/>
              <a:cs typeface="Courier New"/>
            </a:endParaRPr>
          </a:p>
          <a:p>
            <a:r>
              <a:rPr lang="is-IS" sz="1400" dirty="0">
                <a:latin typeface="Courier New"/>
                <a:cs typeface="Courier New"/>
              </a:rPr>
              <a:t>   17.3478</a:t>
            </a:r>
          </a:p>
          <a:p>
            <a:endParaRPr lang="is-IS" sz="1400" dirty="0">
              <a:latin typeface="Courier New"/>
              <a:cs typeface="Courier New"/>
            </a:endParaRPr>
          </a:p>
          <a:p>
            <a:r>
              <a:rPr lang="is-IS" sz="1400" dirty="0">
                <a:latin typeface="Courier New"/>
                <a:cs typeface="Courier New"/>
              </a:rPr>
              <a:t>&gt;&gt; norm(A</a:t>
            </a:r>
            <a:r>
              <a:rPr lang="is-IS" sz="1400" dirty="0" smtClean="0">
                <a:latin typeface="Courier New"/>
                <a:cs typeface="Courier New"/>
              </a:rPr>
              <a:t>)</a:t>
            </a:r>
            <a:endParaRPr lang="is-IS" sz="1400" dirty="0">
              <a:latin typeface="Courier New"/>
              <a:cs typeface="Courier New"/>
            </a:endParaRPr>
          </a:p>
          <a:p>
            <a:r>
              <a:rPr lang="is-IS" sz="1400" dirty="0">
                <a:latin typeface="Courier New"/>
                <a:cs typeface="Courier New"/>
              </a:rPr>
              <a:t>ans </a:t>
            </a:r>
            <a:r>
              <a:rPr lang="is-IS" sz="1400" dirty="0" smtClean="0">
                <a:latin typeface="Courier New"/>
                <a:cs typeface="Courier New"/>
              </a:rPr>
              <a:t>=</a:t>
            </a:r>
            <a:endParaRPr lang="is-IS" sz="1400" dirty="0">
              <a:latin typeface="Courier New"/>
              <a:cs typeface="Courier New"/>
            </a:endParaRPr>
          </a:p>
          <a:p>
            <a:r>
              <a:rPr lang="is-IS" sz="1400" dirty="0">
                <a:latin typeface="Courier New"/>
                <a:cs typeface="Courier New"/>
              </a:rPr>
              <a:t>   17.3478</a:t>
            </a:r>
            <a:endParaRPr lang="en-US" sz="1400" dirty="0">
              <a:latin typeface="Courier New"/>
              <a:cs typeface="Courier New"/>
            </a:endParaRPr>
          </a:p>
        </p:txBody>
      </p:sp>
      <p:cxnSp>
        <p:nvCxnSpPr>
          <p:cNvPr id="7" name="Straight Arrow Connector 6"/>
          <p:cNvCxnSpPr/>
          <p:nvPr/>
        </p:nvCxnSpPr>
        <p:spPr>
          <a:xfrm flipH="1">
            <a:off x="4076449" y="3030223"/>
            <a:ext cx="1343699" cy="200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076449" y="4312703"/>
            <a:ext cx="1343699" cy="200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620154" y="2825554"/>
            <a:ext cx="1980054" cy="369332"/>
          </a:xfrm>
          <a:prstGeom prst="rect">
            <a:avLst/>
          </a:prstGeom>
          <a:noFill/>
        </p:spPr>
        <p:txBody>
          <a:bodyPr wrap="square" rtlCol="0">
            <a:spAutoFit/>
          </a:bodyPr>
          <a:lstStyle/>
          <a:p>
            <a:r>
              <a:rPr lang="en-US" dirty="0" smtClean="0"/>
              <a:t>Orthogonal matrix</a:t>
            </a:r>
            <a:endParaRPr lang="en-US" dirty="0"/>
          </a:p>
        </p:txBody>
      </p:sp>
      <p:sp>
        <p:nvSpPr>
          <p:cNvPr id="15" name="TextBox 14"/>
          <p:cNvSpPr txBox="1"/>
          <p:nvPr/>
        </p:nvSpPr>
        <p:spPr>
          <a:xfrm>
            <a:off x="5620154" y="4098034"/>
            <a:ext cx="1980054" cy="369332"/>
          </a:xfrm>
          <a:prstGeom prst="rect">
            <a:avLst/>
          </a:prstGeom>
          <a:noFill/>
        </p:spPr>
        <p:txBody>
          <a:bodyPr wrap="square" rtlCol="0">
            <a:spAutoFit/>
          </a:bodyPr>
          <a:lstStyle/>
          <a:p>
            <a:r>
              <a:rPr lang="en-US" dirty="0" smtClean="0"/>
              <a:t>Orthogonal matrix</a:t>
            </a:r>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126" y="304172"/>
            <a:ext cx="8229600" cy="1143000"/>
          </a:xfrm>
        </p:spPr>
        <p:txBody>
          <a:bodyPr>
            <a:normAutofit fontScale="90000"/>
          </a:bodyPr>
          <a:lstStyle/>
          <a:p>
            <a:r>
              <a:rPr lang="en-US" dirty="0">
                <a:solidFill>
                  <a:srgbClr val="000000"/>
                </a:solidFill>
              </a:rPr>
              <a:t>Orthogonal Matrices and the 2-</a:t>
            </a:r>
            <a:r>
              <a:rPr lang="en-US" dirty="0" smtClean="0">
                <a:solidFill>
                  <a:srgbClr val="000000"/>
                </a:solidFill>
              </a:rPr>
              <a:t>Norm</a:t>
            </a:r>
            <a:endParaRPr lang="en-US" dirty="0"/>
          </a:p>
        </p:txBody>
      </p:sp>
      <p:sp>
        <p:nvSpPr>
          <p:cNvPr id="3" name="Content Placeholder 2"/>
          <p:cNvSpPr>
            <a:spLocks noGrp="1"/>
          </p:cNvSpPr>
          <p:nvPr>
            <p:ph idx="1"/>
          </p:nvPr>
        </p:nvSpPr>
        <p:spPr>
          <a:xfrm>
            <a:off x="323221" y="1622411"/>
            <a:ext cx="8229600" cy="4525963"/>
          </a:xfrm>
        </p:spPr>
        <p:txBody>
          <a:bodyPr/>
          <a:lstStyle/>
          <a:p>
            <a:pPr>
              <a:lnSpc>
                <a:spcPct val="100000"/>
              </a:lnSpc>
            </a:pPr>
            <a:r>
              <a:rPr lang="en-US" dirty="0">
                <a:solidFill>
                  <a:srgbClr val="000000"/>
                </a:solidFill>
              </a:rPr>
              <a:t>The fact that orthogonal matrices do not change the </a:t>
            </a:r>
            <a:r>
              <a:rPr lang="en-US" dirty="0" smtClean="0">
                <a:solidFill>
                  <a:srgbClr val="000000"/>
                </a:solidFill>
              </a:rPr>
              <a:t>value</a:t>
            </a:r>
            <a:r>
              <a:rPr lang="en-US" dirty="0" smtClean="0"/>
              <a:t> </a:t>
            </a:r>
            <a:r>
              <a:rPr lang="en-US" dirty="0" smtClean="0">
                <a:solidFill>
                  <a:srgbClr val="000000"/>
                </a:solidFill>
              </a:rPr>
              <a:t>of </a:t>
            </a:r>
            <a:r>
              <a:rPr lang="en-US" dirty="0">
                <a:solidFill>
                  <a:srgbClr val="000000"/>
                </a:solidFill>
              </a:rPr>
              <a:t>norms will be very important later.</a:t>
            </a:r>
            <a:endParaRPr lang="en-US" dirty="0"/>
          </a:p>
          <a:p>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The Spectral Radius</a:t>
            </a:r>
            <a:endParaRPr lang="en-US" dirty="0"/>
          </a:p>
        </p:txBody>
      </p:sp>
      <p:pic>
        <p:nvPicPr>
          <p:cNvPr id="5" name="Picture 4"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9307" y="1417638"/>
            <a:ext cx="8712200" cy="1270000"/>
          </a:xfrm>
          <a:prstGeom prst="rect">
            <a:avLst/>
          </a:prstGeom>
        </p:spPr>
      </p:pic>
      <p:sp>
        <p:nvSpPr>
          <p:cNvPr id="6" name="TextBox 5"/>
          <p:cNvSpPr txBox="1"/>
          <p:nvPr/>
        </p:nvSpPr>
        <p:spPr>
          <a:xfrm>
            <a:off x="375237" y="2687638"/>
            <a:ext cx="7995438" cy="3539431"/>
          </a:xfrm>
          <a:prstGeom prst="rect">
            <a:avLst/>
          </a:prstGeom>
          <a:noFill/>
        </p:spPr>
        <p:txBody>
          <a:bodyPr wrap="square" rtlCol="0">
            <a:spAutoFit/>
          </a:bodyPr>
          <a:lstStyle/>
          <a:p>
            <a:r>
              <a:rPr lang="en-US" sz="1400" dirty="0">
                <a:latin typeface="Courier New"/>
                <a:cs typeface="Courier New"/>
              </a:rPr>
              <a:t>&gt;&gt; A = </a:t>
            </a:r>
            <a:r>
              <a:rPr lang="en-US" sz="1400" dirty="0" err="1">
                <a:latin typeface="Courier New"/>
                <a:cs typeface="Courier New"/>
              </a:rPr>
              <a:t>randn</a:t>
            </a:r>
            <a:r>
              <a:rPr lang="en-US" sz="1400" dirty="0">
                <a:latin typeface="Courier New"/>
                <a:cs typeface="Courier New"/>
              </a:rPr>
              <a:t>(5,5);</a:t>
            </a:r>
          </a:p>
          <a:p>
            <a:r>
              <a:rPr lang="en-US" sz="1400" dirty="0">
                <a:latin typeface="Courier New"/>
                <a:cs typeface="Courier New"/>
              </a:rPr>
              <a:t>&gt;&gt; E = eig(A)</a:t>
            </a:r>
          </a:p>
          <a:p>
            <a:endParaRPr lang="en-US" sz="1400" dirty="0">
              <a:latin typeface="Courier New"/>
              <a:cs typeface="Courier New"/>
            </a:endParaRPr>
          </a:p>
          <a:p>
            <a:r>
              <a:rPr lang="en-US" sz="1400" dirty="0">
                <a:latin typeface="Courier New"/>
                <a:cs typeface="Courier New"/>
              </a:rPr>
              <a:t>E =</a:t>
            </a:r>
          </a:p>
          <a:p>
            <a:endParaRPr lang="en-US" sz="1400" dirty="0">
              <a:latin typeface="Courier New"/>
              <a:cs typeface="Courier New"/>
            </a:endParaRPr>
          </a:p>
          <a:p>
            <a:r>
              <a:rPr lang="en-US" sz="1400" dirty="0">
                <a:latin typeface="Courier New"/>
                <a:cs typeface="Courier New"/>
              </a:rPr>
              <a:t>  -2.5431 + 0.0000i</a:t>
            </a:r>
          </a:p>
          <a:p>
            <a:r>
              <a:rPr lang="en-US" sz="1400" dirty="0">
                <a:latin typeface="Courier New"/>
                <a:cs typeface="Courier New"/>
              </a:rPr>
              <a:t>   2.4648 + 0.0000i</a:t>
            </a:r>
          </a:p>
          <a:p>
            <a:r>
              <a:rPr lang="en-US" sz="1400" dirty="0">
                <a:latin typeface="Courier New"/>
                <a:cs typeface="Courier New"/>
              </a:rPr>
              <a:t>  -0.2734 + 0.8696i</a:t>
            </a:r>
          </a:p>
          <a:p>
            <a:r>
              <a:rPr lang="en-US" sz="1400" dirty="0">
                <a:latin typeface="Courier New"/>
                <a:cs typeface="Courier New"/>
              </a:rPr>
              <a:t>  -0.2734 - 0.8696i</a:t>
            </a:r>
          </a:p>
          <a:p>
            <a:r>
              <a:rPr lang="en-US" sz="1400" dirty="0">
                <a:latin typeface="Courier New"/>
                <a:cs typeface="Courier New"/>
              </a:rPr>
              <a:t>  -0.1729 + 0.0000i</a:t>
            </a:r>
          </a:p>
          <a:p>
            <a:endParaRPr lang="en-US" sz="1400" dirty="0">
              <a:latin typeface="Courier New"/>
              <a:cs typeface="Courier New"/>
            </a:endParaRPr>
          </a:p>
          <a:p>
            <a:r>
              <a:rPr lang="en-US" sz="1400" dirty="0">
                <a:latin typeface="Courier New"/>
                <a:cs typeface="Courier New"/>
              </a:rPr>
              <a:t>&gt;&gt; max(abs(E)) % compute the spectral radius of A</a:t>
            </a:r>
          </a:p>
          <a:p>
            <a:endParaRPr lang="en-US" sz="1400" dirty="0">
              <a:latin typeface="Courier New"/>
              <a:cs typeface="Courier New"/>
            </a:endParaRPr>
          </a:p>
          <a:p>
            <a:r>
              <a:rPr lang="en-US" sz="1400" dirty="0" err="1">
                <a:latin typeface="Courier New"/>
                <a:cs typeface="Courier New"/>
              </a:rPr>
              <a:t>ans</a:t>
            </a:r>
            <a:r>
              <a:rPr lang="en-US" sz="1400" dirty="0">
                <a:latin typeface="Courier New"/>
                <a:cs typeface="Courier New"/>
              </a:rPr>
              <a:t> =</a:t>
            </a:r>
          </a:p>
          <a:p>
            <a:endParaRPr lang="en-US" sz="1400" dirty="0">
              <a:latin typeface="Courier New"/>
              <a:cs typeface="Courier New"/>
            </a:endParaRPr>
          </a:p>
          <a:p>
            <a:r>
              <a:rPr lang="en-US" sz="1400" dirty="0">
                <a:latin typeface="Courier New"/>
                <a:cs typeface="Courier New"/>
              </a:rPr>
              <a:t>    2.5431</a:t>
            </a:r>
          </a:p>
        </p:txBody>
      </p:sp>
    </p:spTree>
    <p:extLst>
      <p:ext uri="{BB962C8B-B14F-4D97-AF65-F5344CB8AC3E}">
        <p14:creationId xmlns:p14="http://schemas.microsoft.com/office/powerpoint/2010/main" val="39624529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Matrix 2-Norm</a:t>
            </a:r>
            <a:endParaRPr lang="en-US" dirty="0"/>
          </a:p>
        </p:txBody>
      </p:sp>
      <p:pic>
        <p:nvPicPr>
          <p:cNvPr id="5" name="Picture 4"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03200" y="1789449"/>
            <a:ext cx="8737600" cy="3556000"/>
          </a:xfrm>
          <a:prstGeom prst="rect">
            <a:avLst/>
          </a:prstGeom>
        </p:spPr>
      </p:pic>
    </p:spTree>
    <p:extLst>
      <p:ext uri="{BB962C8B-B14F-4D97-AF65-F5344CB8AC3E}">
        <p14:creationId xmlns:p14="http://schemas.microsoft.com/office/powerpoint/2010/main" val="41542275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is a Norm</a:t>
            </a:r>
            <a:endParaRPr/>
          </a:p>
        </p:txBody>
      </p:sp>
      <p:pic>
        <p:nvPicPr>
          <p:cNvPr id="93" name="Picture 5"/>
          <p:cNvPicPr/>
          <p:nvPr/>
        </p:nvPicPr>
        <p:blipFill>
          <a:blip r:embed="rId2"/>
          <a:stretch/>
        </p:blipFill>
        <p:spPr>
          <a:xfrm>
            <a:off x="336240" y="1643040"/>
            <a:ext cx="8472240" cy="3393360"/>
          </a:xfrm>
          <a:prstGeom prst="rect">
            <a:avLst/>
          </a:prstGeom>
          <a:ln>
            <a:noFill/>
          </a:ln>
        </p:spPr>
      </p:pic>
      <p:pic>
        <p:nvPicPr>
          <p:cNvPr id="94" name="Picture 93"/>
          <p:cNvPicPr/>
          <p:nvPr/>
        </p:nvPicPr>
        <p:blipFill>
          <a:blip r:embed="rId3"/>
          <a:stretch/>
        </p:blipFill>
        <p:spPr>
          <a:xfrm>
            <a:off x="2590920" y="584280"/>
            <a:ext cx="888840" cy="7365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dirty="0" smtClean="0">
                <a:solidFill>
                  <a:srgbClr val="000000"/>
                </a:solidFill>
                <a:latin typeface="Calibri"/>
              </a:rPr>
              <a:t>Example 1</a:t>
            </a:r>
            <a:endParaRPr dirty="0"/>
          </a:p>
        </p:txBody>
      </p:sp>
      <p:pic>
        <p:nvPicPr>
          <p:cNvPr id="96" name="Picture 4"/>
          <p:cNvPicPr/>
          <p:nvPr/>
        </p:nvPicPr>
        <p:blipFill>
          <a:blip r:embed="rId2"/>
          <a:stretch/>
        </p:blipFill>
        <p:spPr>
          <a:xfrm>
            <a:off x="1177560" y="1508400"/>
            <a:ext cx="6426000" cy="30729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685800" y="304920"/>
            <a:ext cx="77720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Norm using MATLAB</a:t>
            </a:r>
            <a:endParaRPr/>
          </a:p>
        </p:txBody>
      </p:sp>
      <p:sp>
        <p:nvSpPr>
          <p:cNvPr id="98" name="CustomShape 2"/>
          <p:cNvSpPr/>
          <p:nvPr/>
        </p:nvSpPr>
        <p:spPr>
          <a:xfrm>
            <a:off x="54054" y="1752480"/>
            <a:ext cx="4699440" cy="4477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strike="noStrike" dirty="0">
                <a:solidFill>
                  <a:srgbClr val="000000"/>
                </a:solidFill>
                <a:latin typeface="Arial"/>
              </a:rPr>
              <a:t>MATLAB command:</a:t>
            </a:r>
            <a:endParaRPr dirty="0"/>
          </a:p>
          <a:p>
            <a:pPr>
              <a:lnSpc>
                <a:spcPct val="100000"/>
              </a:lnSpc>
            </a:pPr>
            <a:endParaRPr dirty="0"/>
          </a:p>
          <a:p>
            <a:pPr>
              <a:lnSpc>
                <a:spcPct val="100000"/>
              </a:lnSpc>
              <a:buFont typeface="StarSymbol"/>
              <a:buAutoNum type="arabicParenR"/>
            </a:pPr>
            <a:r>
              <a:rPr lang="en-US" sz="3200" strike="noStrike" dirty="0">
                <a:solidFill>
                  <a:srgbClr val="000000"/>
                </a:solidFill>
                <a:latin typeface="Arial"/>
              </a:rPr>
              <a:t>norm(</a:t>
            </a:r>
            <a:r>
              <a:rPr lang="en-US" sz="3200" b="1" strike="noStrike" dirty="0">
                <a:solidFill>
                  <a:srgbClr val="000000"/>
                </a:solidFill>
                <a:latin typeface="Arial"/>
              </a:rPr>
              <a:t>x</a:t>
            </a:r>
            <a:r>
              <a:rPr lang="en-US" sz="3200" strike="noStrike" dirty="0">
                <a:solidFill>
                  <a:srgbClr val="000000"/>
                </a:solidFill>
                <a:latin typeface="Arial"/>
              </a:rPr>
              <a:t>,1) 
</a:t>
            </a:r>
            <a:endParaRPr dirty="0"/>
          </a:p>
          <a:p>
            <a:pPr>
              <a:lnSpc>
                <a:spcPct val="100000"/>
              </a:lnSpc>
            </a:pPr>
            <a:endParaRPr dirty="0"/>
          </a:p>
          <a:p>
            <a:pPr>
              <a:lnSpc>
                <a:spcPct val="100000"/>
              </a:lnSpc>
              <a:buFont typeface="StarSymbol"/>
              <a:buAutoNum type="arabicParenR"/>
            </a:pPr>
            <a:r>
              <a:rPr lang="en-US" sz="3200" strike="noStrike" dirty="0">
                <a:solidFill>
                  <a:srgbClr val="000000"/>
                </a:solidFill>
                <a:latin typeface="Arial"/>
              </a:rPr>
              <a:t>norm(</a:t>
            </a:r>
            <a:r>
              <a:rPr lang="en-US" sz="3200" b="1" strike="noStrike" dirty="0">
                <a:solidFill>
                  <a:srgbClr val="000000"/>
                </a:solidFill>
                <a:latin typeface="Arial"/>
              </a:rPr>
              <a:t>x</a:t>
            </a:r>
            <a:r>
              <a:rPr lang="en-US" sz="3200" strike="noStrike" dirty="0">
                <a:solidFill>
                  <a:srgbClr val="000000"/>
                </a:solidFill>
                <a:latin typeface="Arial"/>
              </a:rPr>
              <a:t>,2)
</a:t>
            </a:r>
            <a:endParaRPr dirty="0"/>
          </a:p>
          <a:p>
            <a:pPr>
              <a:lnSpc>
                <a:spcPct val="100000"/>
              </a:lnSpc>
            </a:pPr>
            <a:endParaRPr dirty="0"/>
          </a:p>
          <a:p>
            <a:pPr>
              <a:lnSpc>
                <a:spcPct val="100000"/>
              </a:lnSpc>
              <a:buFont typeface="StarSymbol"/>
              <a:buAutoNum type="arabicParenR"/>
            </a:pPr>
            <a:r>
              <a:rPr lang="en-US" sz="3200" strike="noStrike" dirty="0">
                <a:solidFill>
                  <a:srgbClr val="000000"/>
                </a:solidFill>
                <a:latin typeface="Arial"/>
              </a:rPr>
              <a:t>norm(</a:t>
            </a:r>
            <a:r>
              <a:rPr lang="en-US" sz="3200" b="1" strike="noStrike" dirty="0" err="1">
                <a:solidFill>
                  <a:srgbClr val="000000"/>
                </a:solidFill>
                <a:latin typeface="Arial"/>
              </a:rPr>
              <a:t>x</a:t>
            </a:r>
            <a:r>
              <a:rPr lang="en-US" sz="3200" strike="noStrike" dirty="0" err="1">
                <a:solidFill>
                  <a:srgbClr val="000000"/>
                </a:solidFill>
                <a:latin typeface="Arial"/>
              </a:rPr>
              <a:t>,inf</a:t>
            </a:r>
            <a:r>
              <a:rPr lang="en-US" sz="3200" strike="noStrike" dirty="0">
                <a:solidFill>
                  <a:srgbClr val="000000"/>
                </a:solidFill>
                <a:latin typeface="Arial"/>
              </a:rPr>
              <a:t>)</a:t>
            </a:r>
            <a:endParaRPr dirty="0"/>
          </a:p>
        </p:txBody>
      </p:sp>
      <p:pic>
        <p:nvPicPr>
          <p:cNvPr id="99" name="Picture 98"/>
          <p:cNvPicPr/>
          <p:nvPr/>
        </p:nvPicPr>
        <p:blipFill>
          <a:blip r:embed="rId2"/>
          <a:stretch/>
        </p:blipFill>
        <p:spPr>
          <a:xfrm>
            <a:off x="3733920" y="2921040"/>
            <a:ext cx="5143680" cy="33400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Relationship between Norms</a:t>
            </a:r>
            <a:endParaRPr/>
          </a:p>
        </p:txBody>
      </p:sp>
      <p:sp>
        <p:nvSpPr>
          <p:cNvPr id="101"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Which </a:t>
            </a:r>
            <a:r>
              <a:rPr lang="en-US" sz="3200" strike="noStrike" dirty="0">
                <a:solidFill>
                  <a:srgbClr val="000000"/>
                </a:solidFill>
                <a:latin typeface="Calibri"/>
              </a:rPr>
              <a:t>norm to use may depend on the application. Also, all three norms are equivalent, which means that each norm is bounded below and above by a constant multiple of one of the other norms.</a:t>
            </a:r>
            <a:endParaRPr dirty="0"/>
          </a:p>
        </p:txBody>
      </p:sp>
      <p:pic>
        <p:nvPicPr>
          <p:cNvPr id="3" name="Picture 2"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7042" y="4416223"/>
            <a:ext cx="3149600" cy="106680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strike="noStrike">
                <a:solidFill>
                  <a:srgbClr val="000000"/>
                </a:solidFill>
                <a:latin typeface="Calibri"/>
              </a:rPr>
              <a:t>Properties of the 2-Norm</a:t>
            </a:r>
            <a:endParaRPr/>
          </a:p>
        </p:txBody>
      </p:sp>
      <p:sp>
        <p:nvSpPr>
          <p:cNvPr id="104" name="TextShape 2"/>
          <p:cNvSpPr txBox="1"/>
          <p:nvPr/>
        </p:nvSpPr>
        <p:spPr>
          <a:xfrm>
            <a:off x="457200" y="1600200"/>
            <a:ext cx="8229240" cy="4525560"/>
          </a:xfrm>
          <a:prstGeom prst="rect">
            <a:avLst/>
          </a:prstGeom>
          <a:noFill/>
          <a:ln>
            <a:noFill/>
          </a:ln>
        </p:spPr>
        <p:txBody>
          <a:bodyPr/>
          <a:lstStyle/>
          <a:p>
            <a:pPr>
              <a:lnSpc>
                <a:spcPct val="100000"/>
              </a:lnSpc>
              <a:buFont typeface="Arial"/>
              <a:buChar char="•"/>
            </a:pPr>
            <a:r>
              <a:rPr lang="en-US" sz="3200" strike="noStrike" dirty="0" smtClean="0">
                <a:solidFill>
                  <a:srgbClr val="000000"/>
                </a:solidFill>
                <a:latin typeface="Calibri"/>
              </a:rPr>
              <a:t>  The </a:t>
            </a:r>
            <a:r>
              <a:rPr lang="en-US" sz="3200" strike="noStrike" dirty="0">
                <a:solidFill>
                  <a:srgbClr val="000000"/>
                </a:solidFill>
                <a:latin typeface="Calibri"/>
              </a:rPr>
              <a:t>2-norm is the norm most frequently used in applications, and there are good reasons why this is true. There are many relationships satisfied by the 2-norm .</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left\Vert x\right\Vert _{\infty} &amp; \leq &amp; \left\Vert x\right\Vert _{2}\leq\sqrt{n}\left\Vert x\right\Vert _{\infty}\\&#10;\left\Vert x\right\Vert _{\infty} &amp; \leq &amp; \left\Vert x\right\Vert _{1}\leq n\left\Vert x\right\Vert _{\infty}\\&#10;\left\Vert x\right\Vert _{2} &amp; \leq &amp; \left\Vert x\right\Vert _{1}\leq\sqrt{n}\left\Vert x\right\Vert _{2}&#10;\end{eqnarray*}&#10;\end{document}"/>
  <p:tag name="FILENAME" val="TP_tmp"/>
  <p:tag name="FORMAT" val="png16m"/>
  <p:tag name="RES" val="1200"/>
  <p:tag name="BLEND" val="0"/>
  <p:tag name="TRANSPARENT" val="0"/>
  <p:tag name="TBUG" val="0"/>
  <p:tag name="ALLOWFS" val="0"/>
  <p:tag name="ORIGWIDTH" val="124"/>
  <p:tag name="PICTUREFILESIZE" val="17762"/>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If A is invertible, the eigenvalues of $A^{-1}$ are inverses of the&#10;eigenvalues of A; in other words, the eigenvalues of $A^{-1}$are&#10;$\left\{ \frac{1}{\lambda_{1}},\,\frac{1}{\lambda_{2}},\,\ldots,\,\frac{1}{\lambda_{n}}\right\} $,&#10;where the $\lambda_{i}$ are the eigenvalues of A. Note that there&#10;is no problem with division by 0, since an invertible matrix cannot&#10;have a 0 eigenvalue. Furthermore, A and $A^{-1}$&#10;have the same eigenvectors. Also, the maximum eigenvalue of $A^{-1}$&#10;in magnitude is $\frac{1}{\lambda_{min}}$, where $\lambda_{min}$&#10;is the smallest eigenvalue of A in magnitude.&#10;\end{document}"/>
  <p:tag name="FILENAME" val="TP_tmp"/>
  <p:tag name="FORMAT" val="png16m"/>
  <p:tag name="RES" val="1200"/>
  <p:tag name="BLEND" val="0"/>
  <p:tag name="TRANSPARENT" val="0"/>
  <p:tag name="TBUG" val="0"/>
  <p:tag name="ALLOWFS" val="0"/>
  <p:tag name="ORIGWIDTH" val="345"/>
  <p:tag name="PICTUREFILESIZE" val="9869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textbf{Proof:}  The eigenvalues of $A^{T}A$ are real. Let&#10;$\lambda$ be an eigenvalue of $A^{T}A$ and $u\neq0$ be a corresponding&#10;eigenvector, so that&#10;\[&#10;\left(A^{T}A\right)u=\lambda u&#10;\]&#10;Take the inner product of this equality with $u$ to obtain&#10;\[&#10;\left\langle \left(A^{T}A\right)u,\, u\right\rangle =\lambda\left\Vert u\right\Vert _{2}^{2}&#10;\]&#10;from which we arrive at&#10;\[&#10;\lambda=\frac{\left\langle \left(A^{T}A\right)u,\, u\right\rangle }{\left\Vert u\right\Vert _{2}^{2}}.&#10;\]&#10;Note that $\left\langle \left(A^{T}A\right)u,\, u\right\rangle =\left(A^{T}\left(Au\right)\right)^{T}u=\left(Au\right)^{T}Au=\left\langle Au,\, Au\right\rangle $,&#10;and so&#10;\[&#10;\lambda=\frac{\left\Vert Au\right\Vert _{2}^{2}}{\left\Vert u\right\Vert _{2}^{2}}\geq0.&#10;\]&#10;\end{document}"/>
  <p:tag name="FILENAME" val="TP_tmp"/>
  <p:tag name="FORMAT" val="png16m"/>
  <p:tag name="RES" val="1200"/>
  <p:tag name="BLEND" val="0"/>
  <p:tag name="TRANSPARENT" val="0"/>
  <p:tag name="TBUG" val="0"/>
  <p:tag name="ALLOWFS" val="0"/>
  <p:tag name="ORIGWIDTH" val="345"/>
  <p:tag name="PICTUREFILESIZE" val="13405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textbf{Recall:} The \textit{singular values}&#10;$\left\{ \sigma_{i}\right\} $ of an $m\times n$ matrix $A$ are the&#10;square roots of the eigenvalues of $A^{T}A$.&#10;\end{document}"/>
  <p:tag name="FILENAME" val="TP_tmp"/>
  <p:tag name="FORMAT" val="png16m"/>
  <p:tag name="RES" val="1200"/>
  <p:tag name="BLEND" val="0"/>
  <p:tag name="TRANSPARENT" val="0"/>
  <p:tag name="TBUG" val="0"/>
  <p:tag name="ALLOWFS" val="0"/>
  <p:tag name="ORIGWIDTH" val="345"/>
  <p:tag name="PICTUREFILESIZE" val="28397"/>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textbf{Note:} We can always compute $\sqrt{\lambda}$, where $\lambda$ is an eigenvalue&#10;of $A^{T}A$ because $\lambda$ is real&#10;and nonnegative.&#10;\end{document}"/>
  <p:tag name="FILENAME" val="TP_tmp"/>
  <p:tag name="FORMAT" val="png16m"/>
  <p:tag name="RES" val="1200"/>
  <p:tag name="BLEND" val="0"/>
  <p:tag name="TRANSPARENT" val="0"/>
  <p:tag name="TBUG" val="0"/>
  <p:tag name="ALLOWFS" val="0"/>
  <p:tag name="ORIGWIDTH" val="344"/>
  <p:tag name="PICTUREFILESIZE" val="2809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textbf{Theorem:} If A is an m x n matrix, $\left\Vert A\right\Vert _{2}$&#10;is the square root of the largest eigenvalue of $A^{T}A$.&#10;\end{document}"/>
  <p:tag name="FILENAME" val="TP_tmp"/>
  <p:tag name="FORMAT" val="png16m"/>
  <p:tag name="RES" val="1200"/>
  <p:tag name="BLEND" val="0"/>
  <p:tag name="TRANSPARENT" val="0"/>
  <p:tag name="TBUG" val="0"/>
  <p:tag name="ALLOWFS" val="0"/>
  <p:tag name="ORIGWIDTH" val="344"/>
  <p:tag name="PICTUREFILESIZE" val="2310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textbf{Definition:} Let A be an $n\times n$ real matrix with eigenvalues, $\left\{ \lambda_{1},\,\lambda_{2},\,\ldots,\,\lambda_{n}\right\} $.&#10;Then the\index{spectral!radius} \emph{spectral radius,} $\rho\left(A\right)$,&#10;of A is&#10;\[&#10;\rho\left(A\right)=\max_{1\leq i\leq n}\left|\lambda_{i}\right|.&#10;\]&#10;\end{document}"/>
  <p:tag name="FILENAME" val="TP_tmp"/>
  <p:tag name="FORMAT" val="png16m"/>
  <p:tag name="RES" val="1200"/>
  <p:tag name="BLEND" val="0"/>
  <p:tag name="TRANSPARENT" val="0"/>
  <p:tag name="TBUG" val="0"/>
  <p:tag name="ALLOWFS" val="0"/>
  <p:tag name="ORIGWIDTH" val="343"/>
  <p:tag name="PICTUREFILESIZE" val="44647"/>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The matrix 2-norm has the following properties:&#10;\begin{enumerate}&#10;\item \noindent If $A$ is a symmetric matrix, $\left\Vert A\right\Vert _{2}=\rho\left(A\right)$,&#10;where $\rho\left(A\right)$ is the spectral radius of A.&#10;\item If $A$ is a symmetric matrix, its singular values are the absolute&#10;value of its eigenvalues.&#10;\item \noindent $\left\Vert A\right\Vert _{2}=\left\Vert A^{T}\right\Vert _{2}$&#10;\item \noindent $\left\Vert A^{T}A\right\Vert _{2}=\left\Vert AA^{T}\right\Vert _{2}=\left\Vert A\right\Vert _{2}^{2}$ &#10;\item \noindent $\left\Vert A^{-1}\right\Vert _{2}=\frac{1}{\sigma_{min}}$,&#10;where $\sigma_{min}$ is the minimum singular value of A.&#10;\end{enumerate}&#10;\end{document}"/>
  <p:tag name="FILENAME" val="TP_tmp"/>
  <p:tag name="FORMAT" val="png16m"/>
  <p:tag name="RES" val="1200"/>
  <p:tag name="BLEND" val="0"/>
  <p:tag name="TRANSPARENT" val="0"/>
  <p:tag name="TBUG" val="0"/>
  <p:tag name="ALLOWFS" val="0"/>
  <p:tag name="ORIGWIDTH" val="344"/>
  <p:tag name="PICTUREFILESIZE" val="1034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TotalTime>
  <Words>1542</Words>
  <Application>Microsoft Macintosh PowerPoint</Application>
  <PresentationFormat>On-screen Show (4:3)</PresentationFormat>
  <Paragraphs>239</Paragraphs>
  <Slides>49</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2" baseType="lpstr">
      <vt:lpstr>Office Theme</vt:lpstr>
      <vt:lpstr>1_Office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Result</vt:lpstr>
      <vt:lpstr>PowerPoint Presentation</vt:lpstr>
      <vt:lpstr>PowerPoint Presentation</vt:lpstr>
      <vt:lpstr>PowerPoint Presentation</vt:lpstr>
      <vt:lpstr>PowerPoint Presentation</vt:lpstr>
      <vt:lpstr>PowerPoint Presentation</vt:lpstr>
      <vt:lpstr>PowerPoint Presentation</vt:lpstr>
      <vt:lpstr>Fact 1 </vt:lpstr>
      <vt:lpstr>PowerPoint Presentation</vt:lpstr>
      <vt:lpstr>Why We Care about ATA</vt:lpstr>
      <vt:lpstr>PowerPoint Presentation</vt:lpstr>
      <vt:lpstr>Computing the Matrix 2-Norm </vt:lpstr>
      <vt:lpstr>Example 3</vt:lpstr>
      <vt:lpstr>Orthogonal Matrices and the 2-Norm </vt:lpstr>
      <vt:lpstr>Orthogonal Matrices and the 2-Norm</vt:lpstr>
      <vt:lpstr>The Spectral Radius</vt:lpstr>
      <vt:lpstr>Properties of the Matrix 2-Norm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William Ford</cp:lastModifiedBy>
  <cp:revision>40</cp:revision>
  <dcterms:modified xsi:type="dcterms:W3CDTF">2014-10-15T20:57:37Z</dcterms:modified>
</cp:coreProperties>
</file>